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68" r:id="rId1"/>
    <p:sldMasterId id="2147483669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embeddedFontLst>
    <p:embeddedFont>
      <p:font typeface="Montserrat" panose="020B0604020202020204" charset="0"/>
      <p:regular r:id="rId5"/>
      <p:bold r:id="rId6"/>
      <p:italic r:id="rId7"/>
      <p:boldItalic r:id="rId8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7D621-380A-40E5-B41D-A0EA5EC072A8}" v="20" dt="2020-01-14T17:02:47.292"/>
  </p1510:revLst>
</p1510:revInfo>
</file>

<file path=ppt/tableStyles.xml><?xml version="1.0" encoding="utf-8"?>
<a:tblStyleLst xmlns:a="http://schemas.openxmlformats.org/drawingml/2006/main" def="{CAD84160-C41B-43EF-9D6D-7B5D1A30E938}">
  <a:tblStyle styleId="{CAD84160-C41B-43EF-9D6D-7B5D1A30E938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714753" y="685800"/>
            <a:ext cx="3429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559270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2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2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TEP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50" y="1080869"/>
            <a:ext cx="9144000" cy="50223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64" name="Shape 64"/>
          <p:cNvCxnSpPr/>
          <p:nvPr/>
        </p:nvCxnSpPr>
        <p:spPr>
          <a:xfrm>
            <a:off x="4572000" y="2286000"/>
            <a:ext cx="0" cy="37338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65" name="Shape 65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72" name="Shape 7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5415956" cy="1656431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74" name="Shape 74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6524199" cy="199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701150" y="1743700"/>
            <a:ext cx="7673699" cy="382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666666"/>
              </a:buClr>
              <a:buFont typeface="Montserrat"/>
              <a:buChar char="●"/>
            </a:pPr>
            <a:endParaRPr sz="24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olo e due colonn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cxnSp>
        <p:nvCxnSpPr>
          <p:cNvPr id="18" name="Shape 18"/>
          <p:cNvCxnSpPr/>
          <p:nvPr/>
        </p:nvCxnSpPr>
        <p:spPr>
          <a:xfrm>
            <a:off x="4572000" y="2286000"/>
            <a:ext cx="0" cy="373409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ot"/>
            <a:round/>
            <a:headEnd type="none" w="lg" len="lg"/>
            <a:tailEnd type="none" w="lg" len="lg"/>
          </a:ln>
        </p:spPr>
      </p:cxnSp>
      <p:sp>
        <p:nvSpPr>
          <p:cNvPr id="19" name="Shape 19"/>
          <p:cNvSpPr txBox="1"/>
          <p:nvPr/>
        </p:nvSpPr>
        <p:spPr>
          <a:xfrm>
            <a:off x="433450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5060125" y="1629150"/>
            <a:ext cx="3378000" cy="387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ctrTitle" idx="2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66666"/>
              </a:buClr>
              <a:buSzPct val="100000"/>
              <a:buFont typeface="Montserrat"/>
              <a:buChar char="●"/>
              <a:defRPr sz="4800" b="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algn="ctr" rtl="0">
              <a:spcBef>
                <a:spcPts val="0"/>
              </a:spcBef>
              <a:buSzPct val="100000"/>
              <a:buChar char="○"/>
              <a:defRPr sz="4800"/>
            </a:lvl2pPr>
            <a:lvl3pPr algn="ctr" rtl="0">
              <a:spcBef>
                <a:spcPts val="0"/>
              </a:spcBef>
              <a:buSzPct val="100000"/>
              <a:buChar char="■"/>
              <a:defRPr sz="4800"/>
            </a:lvl3pPr>
            <a:lvl4pPr algn="ctr" rtl="0">
              <a:spcBef>
                <a:spcPts val="0"/>
              </a:spcBef>
              <a:buSzPct val="100000"/>
              <a:buChar char="●"/>
              <a:defRPr sz="4800"/>
            </a:lvl4pPr>
            <a:lvl5pPr algn="ctr" rtl="0">
              <a:spcBef>
                <a:spcPts val="0"/>
              </a:spcBef>
              <a:buSzPct val="100000"/>
              <a:buChar char="○"/>
              <a:defRPr sz="4800"/>
            </a:lvl5pPr>
            <a:lvl6pPr algn="ctr" rtl="0">
              <a:spcBef>
                <a:spcPts val="0"/>
              </a:spcBef>
              <a:buSzPct val="100000"/>
              <a:buChar char="■"/>
              <a:defRPr sz="4800"/>
            </a:lvl6pPr>
            <a:lvl7pPr algn="ctr" rtl="0">
              <a:spcBef>
                <a:spcPts val="0"/>
              </a:spcBef>
              <a:buSzPct val="100000"/>
              <a:buChar char="●"/>
              <a:defRPr sz="4800"/>
            </a:lvl7pPr>
            <a:lvl8pPr algn="ctr" rtl="0">
              <a:spcBef>
                <a:spcPts val="0"/>
              </a:spcBef>
              <a:buSzPct val="100000"/>
              <a:buChar char="○"/>
              <a:defRPr sz="4800"/>
            </a:lvl8pPr>
            <a:lvl9pPr algn="ctr" rtl="0">
              <a:spcBef>
                <a:spcPts val="0"/>
              </a:spcBef>
              <a:buSzPct val="100000"/>
              <a:buChar char="■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pertur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pic>
        <p:nvPicPr>
          <p:cNvPr id="26" name="Shape 2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60" y="2517523"/>
            <a:ext cx="4061966" cy="124232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/>
          <p:nvPr/>
        </p:nvSpPr>
        <p:spPr>
          <a:xfrm>
            <a:off x="-25450" y="5019750"/>
            <a:ext cx="9305399" cy="10071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endParaRPr sz="300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9" name="Shape 2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61347" y="2178574"/>
            <a:ext cx="4893149" cy="14965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rgbClr val="FFFFFF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-25450" y="-28200"/>
            <a:ext cx="9305399" cy="6947100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1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SzPct val="100000"/>
              <a:defRPr sz="4800"/>
            </a:lvl1pPr>
            <a:lvl2pPr algn="ctr" rtl="0">
              <a:spcBef>
                <a:spcPts val="0"/>
              </a:spcBef>
              <a:buSzPct val="100000"/>
              <a:defRPr sz="4800"/>
            </a:lvl2pPr>
            <a:lvl3pPr algn="ctr" rtl="0">
              <a:spcBef>
                <a:spcPts val="0"/>
              </a:spcBef>
              <a:buSzPct val="100000"/>
              <a:defRPr sz="4800"/>
            </a:lvl3pPr>
            <a:lvl4pPr algn="ctr" rtl="0">
              <a:spcBef>
                <a:spcPts val="0"/>
              </a:spcBef>
              <a:buSzPct val="100000"/>
              <a:defRPr sz="4800"/>
            </a:lvl4pPr>
            <a:lvl5pPr algn="ctr" rtl="0">
              <a:spcBef>
                <a:spcPts val="0"/>
              </a:spcBef>
              <a:buSzPct val="100000"/>
              <a:defRPr sz="4800"/>
            </a:lvl5pPr>
            <a:lvl6pPr algn="ctr" rtl="0">
              <a:spcBef>
                <a:spcPts val="0"/>
              </a:spcBef>
              <a:buSzPct val="100000"/>
              <a:defRPr sz="4800"/>
            </a:lvl6pPr>
            <a:lvl7pPr algn="ctr" rtl="0">
              <a:spcBef>
                <a:spcPts val="0"/>
              </a:spcBef>
              <a:buSzPct val="100000"/>
              <a:defRPr sz="4800"/>
            </a:lvl7pPr>
            <a:lvl8pPr algn="ctr" rtl="0">
              <a:spcBef>
                <a:spcPts val="0"/>
              </a:spcBef>
              <a:buSzPct val="100000"/>
              <a:defRPr sz="4800"/>
            </a:lvl8pPr>
            <a:lvl9pPr algn="ctr" rtl="0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BODY_1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" name="Shape 6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7" name="Shape 7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8297897" y="266237"/>
            <a:ext cx="859780" cy="2890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/>
        </p:nvSpPr>
        <p:spPr>
          <a:xfrm>
            <a:off x="-12750" y="-12736"/>
            <a:ext cx="9169499" cy="10464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 txBox="1"/>
          <p:nvPr/>
        </p:nvSpPr>
        <p:spPr>
          <a:xfrm>
            <a:off x="-12750" y="6166997"/>
            <a:ext cx="9169499" cy="703500"/>
          </a:xfrm>
          <a:prstGeom prst="rect">
            <a:avLst/>
          </a:prstGeom>
          <a:solidFill>
            <a:srgbClr val="77BB62"/>
          </a:solidFill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53" name="Shape 5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8023413" y="266237"/>
            <a:ext cx="1146374" cy="385443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835650" y="226800"/>
            <a:ext cx="4882200" cy="63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rtl="0">
              <a:spcBef>
                <a:spcPts val="0"/>
              </a:spcBef>
              <a:buNone/>
              <a:defRPr sz="240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>
            <p:extLst>
              <p:ext uri="{D42A27DB-BD31-4B8C-83A1-F6EECF244321}">
                <p14:modId xmlns:p14="http://schemas.microsoft.com/office/powerpoint/2010/main" val="1148941319"/>
              </p:ext>
            </p:extLst>
          </p:nvPr>
        </p:nvGraphicFramePr>
        <p:xfrm>
          <a:off x="9712" y="11929"/>
          <a:ext cx="9240375" cy="6834125"/>
        </p:xfrm>
        <a:graphic>
          <a:graphicData uri="http://schemas.openxmlformats.org/drawingml/2006/table">
            <a:tbl>
              <a:tblPr>
                <a:noFill/>
                <a:tableStyleId>{CAD84160-C41B-43EF-9D6D-7B5D1A30E938}</a:tableStyleId>
              </a:tblPr>
              <a:tblGrid>
                <a:gridCol w="1663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6075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ca-ES" sz="1000" b="1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Breu descripció de la vostra recerca </a:t>
                      </a:r>
                      <a:r>
                        <a:rPr lang="ca-ES" sz="1000" b="1" u="none" strike="noStrike" cap="none" dirty="0">
                          <a:latin typeface="Montserrat"/>
                          <a:ea typeface="Montserrat"/>
                          <a:cs typeface="Montserrat"/>
                        </a:rPr>
                        <a:t>d'auditoria ciutadana </a:t>
                      </a:r>
                      <a:r>
                        <a:rPr lang="ca-ES" sz="1000" u="none" strike="noStrike" cap="none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(resumir la recerca amb 140 caràcters i triar 5 paraules clau que la descriguin).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lang="ca-ES" sz="10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a-ES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Dades de context:</a:t>
                      </a:r>
                      <a:r>
                        <a:rPr lang="ca-ES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quines dades heu trobat sobre el tema en qüestió? (veure la secció “trobar dades i informació de context”).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a-ES" sz="16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Projecte i tema escollits</a:t>
                      </a:r>
                    </a:p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ca-ES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(nom, breu descripció, tema) 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a-ES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Persones expertes en el tema </a:t>
                      </a:r>
                      <a:r>
                        <a:rPr lang="ca-ES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que poden participar presents al territori (associacions, administracions públiques, altres experts, periodistes, etc.).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a-ES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Format de comunicació i estratègia de participació </a:t>
                      </a:r>
                      <a:r>
                        <a:rPr lang="ca-ES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(quin format escolliu per comunicar la vostra recerca i quines estratègies apliqueu per implicar la comunitat local. Veure la secció “escollir el format adient”).</a:t>
                      </a:r>
                    </a:p>
                  </a:txBody>
                  <a:tcPr marL="91425" marR="91425" marT="121900" marB="1219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050">
                <a:tc gridSpan="2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10000"/>
                        <a:buFont typeface="Arial"/>
                        <a:buNone/>
                      </a:pPr>
                      <a:r>
                        <a:rPr lang="ca-ES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Recerques addicionals</a:t>
                      </a:r>
                      <a:r>
                        <a:rPr lang="ca-ES" sz="10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escolliu 3 mètodes de recerca addicionals (veure la secció “</a:t>
                      </a:r>
                      <a:r>
                        <a:rPr lang="ca-ES" sz="10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escollir una tècnica de recerca”)</a:t>
                      </a:r>
                      <a:r>
                        <a:rPr lang="ca-ES" sz="1000" b="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.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000" i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ca-ES" sz="1000" b="1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Valor per a la comunitat</a:t>
                      </a:r>
                      <a:r>
                        <a:rPr lang="ca-ES" sz="1000" dirty="0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: de quina manera la vostra recerca pot tenir un impacte en el vostre territori? Quins efectes i posteriors aprofundiments pot generar la vostra recerca? A quin perfil de persones pot interessar? </a:t>
                      </a: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900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endParaRPr sz="1300" b="1" dirty="0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121900" marB="12190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90322" y="6559287"/>
            <a:ext cx="859780" cy="289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rmat Slide Esercizio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Presentación en pantalla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Format Slide Esercizio</vt:lpstr>
      <vt:lpstr>Format Slide Esercizio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</cp:revision>
  <dcterms:modified xsi:type="dcterms:W3CDTF">2020-01-14T17:02:47Z</dcterms:modified>
</cp:coreProperties>
</file>