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68" r:id="rId1"/>
    <p:sldMasterId id="2147483669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858000" cy="9144000"/>
  <p:embeddedFontLst>
    <p:embeddedFont>
      <p:font typeface="Montserrat" panose="020B0604020202020204" charset="0"/>
      <p:regular r:id="rId6"/>
      <p:bold r:id="rId7"/>
      <p:italic r:id="rId8"/>
      <p:boldItalic r:id="rId9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AD84160-C41B-43EF-9D6D-7B5D1A30E938}">
  <a:tblStyle styleId="{CAD84160-C41B-43EF-9D6D-7B5D1A30E938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97" autoAdjust="0"/>
  </p:normalViewPr>
  <p:slideViewPr>
    <p:cSldViewPr snapToGrid="0"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541409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7576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TEP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1" name="Shape 11"/>
          <p:cNvSpPr txBox="1"/>
          <p:nvPr/>
        </p:nvSpPr>
        <p:spPr>
          <a:xfrm>
            <a:off x="50" y="1080869"/>
            <a:ext cx="9144000" cy="50223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BODY_2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2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TEP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7" name="Shape 57"/>
          <p:cNvSpPr txBox="1"/>
          <p:nvPr/>
        </p:nvSpPr>
        <p:spPr>
          <a:xfrm>
            <a:off x="50" y="1080869"/>
            <a:ext cx="9144000" cy="50223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/>
          <p:nvPr/>
        </p:nvSpPr>
        <p:spPr>
          <a:xfrm>
            <a:off x="701150" y="1743700"/>
            <a:ext cx="7673699" cy="382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666666"/>
              </a:buClr>
              <a:buFont typeface="Montserrat"/>
              <a:buChar char="●"/>
            </a:pPr>
            <a:endParaRPr sz="2400" dirty="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olo e due colonn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cxnSp>
        <p:nvCxnSpPr>
          <p:cNvPr id="64" name="Shape 64"/>
          <p:cNvCxnSpPr/>
          <p:nvPr/>
        </p:nvCxnSpPr>
        <p:spPr>
          <a:xfrm>
            <a:off x="4572000" y="2286000"/>
            <a:ext cx="0" cy="3733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  <p:sp>
        <p:nvSpPr>
          <p:cNvPr id="65" name="Shape 65"/>
          <p:cNvSpPr txBox="1"/>
          <p:nvPr/>
        </p:nvSpPr>
        <p:spPr>
          <a:xfrm>
            <a:off x="433450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6" name="Shape 66"/>
          <p:cNvSpPr txBox="1"/>
          <p:nvPr/>
        </p:nvSpPr>
        <p:spPr>
          <a:xfrm>
            <a:off x="5060125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ctrTitle" idx="2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666666"/>
              </a:buClr>
              <a:buSzPct val="100000"/>
              <a:buFont typeface="Montserrat"/>
              <a:buChar char="●"/>
              <a:defRPr sz="4800" b="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algn="ctr" rtl="0">
              <a:spcBef>
                <a:spcPts val="0"/>
              </a:spcBef>
              <a:buSzPct val="100000"/>
              <a:buChar char="○"/>
              <a:defRPr sz="4800"/>
            </a:lvl2pPr>
            <a:lvl3pPr algn="ctr" rtl="0">
              <a:spcBef>
                <a:spcPts val="0"/>
              </a:spcBef>
              <a:buSzPct val="100000"/>
              <a:buChar char="■"/>
              <a:defRPr sz="4800"/>
            </a:lvl3pPr>
            <a:lvl4pPr algn="ctr" rtl="0">
              <a:spcBef>
                <a:spcPts val="0"/>
              </a:spcBef>
              <a:buSzPct val="100000"/>
              <a:buChar char="●"/>
              <a:defRPr sz="4800"/>
            </a:lvl4pPr>
            <a:lvl5pPr algn="ctr" rtl="0">
              <a:spcBef>
                <a:spcPts val="0"/>
              </a:spcBef>
              <a:buSzPct val="100000"/>
              <a:buChar char="○"/>
              <a:defRPr sz="4800"/>
            </a:lvl5pPr>
            <a:lvl6pPr algn="ctr" rtl="0">
              <a:spcBef>
                <a:spcPts val="0"/>
              </a:spcBef>
              <a:buSzPct val="100000"/>
              <a:buChar char="■"/>
              <a:defRPr sz="4800"/>
            </a:lvl6pPr>
            <a:lvl7pPr algn="ctr" rtl="0">
              <a:spcBef>
                <a:spcPts val="0"/>
              </a:spcBef>
              <a:buSzPct val="100000"/>
              <a:buChar char="●"/>
              <a:defRPr sz="4800"/>
            </a:lvl7pPr>
            <a:lvl8pPr algn="ctr" rtl="0">
              <a:spcBef>
                <a:spcPts val="0"/>
              </a:spcBef>
              <a:buSzPct val="100000"/>
              <a:buChar char="○"/>
              <a:defRPr sz="4800"/>
            </a:lvl8pPr>
            <a:lvl9pPr algn="ctr" rtl="0">
              <a:spcBef>
                <a:spcPts val="0"/>
              </a:spcBef>
              <a:buSzPct val="100000"/>
              <a:buChar char="■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pertura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pic>
        <p:nvPicPr>
          <p:cNvPr id="72" name="Shape 7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60" y="2517523"/>
            <a:ext cx="5415956" cy="1656431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Shape 73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4" name="Shape 74"/>
          <p:cNvSpPr txBox="1"/>
          <p:nvPr/>
        </p:nvSpPr>
        <p:spPr>
          <a:xfrm>
            <a:off x="-25450" y="5019750"/>
            <a:ext cx="9305399" cy="10071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3000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5" name="Shape 7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47" y="2178574"/>
            <a:ext cx="6524199" cy="199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rgbClr val="FFFFFF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8" name="Shape 78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BODY_1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/>
          <p:nvPr/>
        </p:nvSpPr>
        <p:spPr>
          <a:xfrm>
            <a:off x="701150" y="1743700"/>
            <a:ext cx="7673699" cy="382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666666"/>
              </a:buClr>
              <a:buFont typeface="Montserrat"/>
              <a:buChar char="●"/>
            </a:pPr>
            <a:endParaRPr sz="2400" dirty="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1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olo e due colonn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cxnSp>
        <p:nvCxnSpPr>
          <p:cNvPr id="18" name="Shape 18"/>
          <p:cNvCxnSpPr/>
          <p:nvPr/>
        </p:nvCxnSpPr>
        <p:spPr>
          <a:xfrm>
            <a:off x="4572000" y="2286000"/>
            <a:ext cx="0" cy="3734099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  <p:sp>
        <p:nvSpPr>
          <p:cNvPr id="19" name="Shape 19"/>
          <p:cNvSpPr txBox="1"/>
          <p:nvPr/>
        </p:nvSpPr>
        <p:spPr>
          <a:xfrm>
            <a:off x="433450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" name="Shape 20"/>
          <p:cNvSpPr txBox="1"/>
          <p:nvPr/>
        </p:nvSpPr>
        <p:spPr>
          <a:xfrm>
            <a:off x="5060125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ctrTitle" idx="2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666666"/>
              </a:buClr>
              <a:buSzPct val="100000"/>
              <a:buFont typeface="Montserrat"/>
              <a:buChar char="●"/>
              <a:defRPr sz="4800" b="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algn="ctr" rtl="0">
              <a:spcBef>
                <a:spcPts val="0"/>
              </a:spcBef>
              <a:buSzPct val="100000"/>
              <a:buChar char="○"/>
              <a:defRPr sz="4800"/>
            </a:lvl2pPr>
            <a:lvl3pPr algn="ctr" rtl="0">
              <a:spcBef>
                <a:spcPts val="0"/>
              </a:spcBef>
              <a:buSzPct val="100000"/>
              <a:buChar char="■"/>
              <a:defRPr sz="4800"/>
            </a:lvl3pPr>
            <a:lvl4pPr algn="ctr" rtl="0">
              <a:spcBef>
                <a:spcPts val="0"/>
              </a:spcBef>
              <a:buSzPct val="100000"/>
              <a:buChar char="●"/>
              <a:defRPr sz="4800"/>
            </a:lvl4pPr>
            <a:lvl5pPr algn="ctr" rtl="0">
              <a:spcBef>
                <a:spcPts val="0"/>
              </a:spcBef>
              <a:buSzPct val="100000"/>
              <a:buChar char="○"/>
              <a:defRPr sz="4800"/>
            </a:lvl5pPr>
            <a:lvl6pPr algn="ctr" rtl="0">
              <a:spcBef>
                <a:spcPts val="0"/>
              </a:spcBef>
              <a:buSzPct val="100000"/>
              <a:buChar char="■"/>
              <a:defRPr sz="4800"/>
            </a:lvl6pPr>
            <a:lvl7pPr algn="ctr" rtl="0">
              <a:spcBef>
                <a:spcPts val="0"/>
              </a:spcBef>
              <a:buSzPct val="100000"/>
              <a:buChar char="●"/>
              <a:defRPr sz="4800"/>
            </a:lvl7pPr>
            <a:lvl8pPr algn="ctr" rtl="0">
              <a:spcBef>
                <a:spcPts val="0"/>
              </a:spcBef>
              <a:buSzPct val="100000"/>
              <a:buChar char="○"/>
              <a:defRPr sz="4800"/>
            </a:lvl8pPr>
            <a:lvl9pPr algn="ctr" rtl="0">
              <a:spcBef>
                <a:spcPts val="0"/>
              </a:spcBef>
              <a:buSzPct val="100000"/>
              <a:buChar char="■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pertura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pic>
        <p:nvPicPr>
          <p:cNvPr id="26" name="Shape 2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60" y="2517523"/>
            <a:ext cx="4061966" cy="1242323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Shape 27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8" name="Shape 28"/>
          <p:cNvSpPr txBox="1"/>
          <p:nvPr/>
        </p:nvSpPr>
        <p:spPr>
          <a:xfrm>
            <a:off x="-25450" y="5019750"/>
            <a:ext cx="9305399" cy="10071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3000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9" name="Shape 2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47" y="2178574"/>
            <a:ext cx="4893149" cy="14965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rgbClr val="FFFFFF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2" name="Shape 32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BODY_1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1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/>
        </p:nvSpPr>
        <p:spPr>
          <a:xfrm>
            <a:off x="-12750" y="-12736"/>
            <a:ext cx="9169499" cy="10464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" name="Shape 6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7" name="Shape 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297897" y="266237"/>
            <a:ext cx="859780" cy="28908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/>
        </p:nvSpPr>
        <p:spPr>
          <a:xfrm>
            <a:off x="-12750" y="-12736"/>
            <a:ext cx="9169499" cy="10464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2" name="Shape 52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53" name="Shape 5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8023413" y="266237"/>
            <a:ext cx="1146374" cy="385443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Shape 45"/>
          <p:cNvGraphicFramePr/>
          <p:nvPr>
            <p:extLst>
              <p:ext uri="{D42A27DB-BD31-4B8C-83A1-F6EECF244321}">
                <p14:modId xmlns:p14="http://schemas.microsoft.com/office/powerpoint/2010/main" val="2720954123"/>
              </p:ext>
            </p:extLst>
          </p:nvPr>
        </p:nvGraphicFramePr>
        <p:xfrm>
          <a:off x="0" y="33562"/>
          <a:ext cx="9325877" cy="6675080"/>
        </p:xfrm>
        <a:graphic>
          <a:graphicData uri="http://schemas.openxmlformats.org/drawingml/2006/table">
            <a:tbl>
              <a:tblPr>
                <a:noFill/>
                <a:tableStyleId>{CAD84160-C41B-43EF-9D6D-7B5D1A30E938}</a:tableStyleId>
              </a:tblPr>
              <a:tblGrid>
                <a:gridCol w="1663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79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0976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Кратко описание на вашето проучване, свързано с граждански мониторинг </a:t>
                      </a:r>
                      <a:r>
                        <a:rPr lang="bg-BG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(обобщете проучването в 140 символа и изберете 5 ключови думи, които да го опишат</a:t>
                      </a:r>
                      <a:r>
                        <a:rPr lang="bg-BG" sz="100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bg-BG" sz="1000" dirty="0" smtClean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За целта на гражданския мониторинг</a:t>
                      </a: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щ</a:t>
                      </a:r>
                      <a:r>
                        <a:rPr lang="bg-BG" sz="100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е бъдат</a:t>
                      </a: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изследвани следните теми: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1. Пътя, по който се е стигнало до избора на точно този проект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2. Какво е било участието на обществеността</a:t>
                      </a:r>
                      <a:endParaRPr lang="en-US" sz="1000" baseline="0" dirty="0" smtClean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3. Етапът на изпълнение и какво предстои да бъде изпълнено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4.Възникнали проблеми при изпълнението и техните причини. Отстранени ли са.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5. Ползите от неговото изпълнение за местната  общност.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6. Как са разходвани публичните средства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7. Как се поддържа изградената инфраструктура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Ключови думи: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Регионално развитие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Благоустройство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Ползи за територията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Икономически растеж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="1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Данни за контекста</a:t>
                      </a:r>
                      <a:r>
                        <a:rPr lang="bg-BG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: Какви данни открихте по  референтната тема? (вижте слайд „Намиране на данни и информация за контекста</a:t>
                      </a:r>
                      <a:r>
                        <a:rPr lang="bg-BG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“)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bg-BG" sz="1000" dirty="0" smtClean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228600" lvl="0" indent="-228600" rtl="0">
                        <a:spcBef>
                          <a:spcPts val="0"/>
                        </a:spcBef>
                        <a:buAutoNum type="arabicPeriod"/>
                      </a:pPr>
                      <a:r>
                        <a:rPr lang="bg-BG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Първични </a:t>
                      </a:r>
                      <a:r>
                        <a:rPr lang="bg-BG" sz="1000" dirty="0" err="1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даннни</a:t>
                      </a:r>
                      <a:r>
                        <a:rPr lang="bg-BG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:</a:t>
                      </a:r>
                      <a:r>
                        <a:rPr lang="bg-BG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-среща с представители от екипа на проекта от общинска администрация-Ямбол, интервю, записи, разговори;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-посещение на място на обекта;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-интервю с граждани за запознаване на нагласите по проекта;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Предстои тяхното събиране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buNone/>
                      </a:pPr>
                      <a:endParaRPr lang="bg-BG" sz="1000" baseline="0" dirty="0" smtClean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2. Вторични данни: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-ИСУН 2020;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-журналистически статии по темата;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-решение за кандидатстване;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-публикации на община Ямбол;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-известия</a:t>
                      </a:r>
                      <a:r>
                        <a:rPr lang="bg-BG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за обществени поръчки-АОП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-общински план за развитие на община Ямбол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-инвестиционна програма на община Ямбол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-областна стратегия за развитие</a:t>
                      </a:r>
                      <a:endParaRPr lang="bg-BG" sz="1000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bg-BG" sz="1600" b="1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Избран проект и тема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bg-BG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(име, кратко описание, тема</a:t>
                      </a:r>
                      <a:r>
                        <a:rPr lang="bg-BG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)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bg-BG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Наименование: „</a:t>
                      </a:r>
                      <a:r>
                        <a:rPr lang="ru-RU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Устойчиво и </a:t>
                      </a:r>
                      <a:r>
                        <a:rPr lang="ru-RU" sz="1000" dirty="0" err="1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интегрирано</a:t>
                      </a:r>
                      <a:r>
                        <a:rPr lang="ru-RU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развитие на </a:t>
                      </a:r>
                      <a:r>
                        <a:rPr lang="ru-RU" sz="1000" dirty="0" err="1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градската</a:t>
                      </a:r>
                      <a:r>
                        <a:rPr lang="ru-RU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среда на община Ямбол</a:t>
                      </a:r>
                      <a:r>
                        <a:rPr lang="bg-BG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“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bg-BG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Бенефициент: ОБЩИНА ЯМБОЛ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bg-BG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Източник на финансиране:</a:t>
                      </a:r>
                      <a:r>
                        <a:rPr lang="bg-BG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Региони в растеж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bg-BG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Дата на стартиране 12.01.2017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bg-BG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Дата на приключване 10.01.2020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bg-BG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Кратко описание на проекта: </a:t>
                      </a:r>
                      <a:r>
                        <a:rPr lang="ru-RU" sz="1000" dirty="0" err="1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Настоящото</a:t>
                      </a:r>
                      <a:r>
                        <a:rPr lang="ru-RU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проектно предложение е конкретен проект от </a:t>
                      </a:r>
                      <a:r>
                        <a:rPr lang="ru-RU" sz="1000" dirty="0" err="1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Инвестиционeн</a:t>
                      </a:r>
                      <a:r>
                        <a:rPr lang="ru-RU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приоритет "</a:t>
                      </a:r>
                      <a:r>
                        <a:rPr lang="ru-RU" sz="1000" dirty="0" err="1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Градска</a:t>
                      </a:r>
                      <a:r>
                        <a:rPr lang="ru-RU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среда", </a:t>
                      </a:r>
                      <a:r>
                        <a:rPr lang="ru-RU" sz="1000" dirty="0" err="1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Група</a:t>
                      </a:r>
                      <a:r>
                        <a:rPr lang="ru-RU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r>
                        <a:rPr lang="ru-RU" sz="1000" dirty="0" err="1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дейности</a:t>
                      </a:r>
                      <a:r>
                        <a:rPr lang="ru-RU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"</a:t>
                      </a:r>
                      <a:r>
                        <a:rPr lang="ru-RU" sz="1000" dirty="0" err="1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Градска</a:t>
                      </a:r>
                      <a:r>
                        <a:rPr lang="ru-RU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среда" от </a:t>
                      </a:r>
                      <a:r>
                        <a:rPr lang="ru-RU" sz="1000" dirty="0" err="1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Инвестиционната</a:t>
                      </a:r>
                      <a:r>
                        <a:rPr lang="ru-RU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r>
                        <a:rPr lang="ru-RU" sz="1000" dirty="0" err="1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програма</a:t>
                      </a:r>
                      <a:r>
                        <a:rPr lang="ru-RU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на град Ямбол. Проектът идентифицира три от най-значимите за изпълнение инфраструктурни проекта на град Ямбол - предвижда се изпълнение на дейности върху мащабни, изискващи цялостен подход обекти, които имат висока значимост за населението и подобряването на пешеходните и транспортни потоци на града.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 lang="bg-BG" sz="1000" dirty="0" smtClean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="1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Експерти по темата</a:t>
                      </a:r>
                      <a:r>
                        <a:rPr lang="bg-BG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, които да бъдат включени на територията (асоциации, публична администрация, други експерти, журналисти и т.н</a:t>
                      </a:r>
                      <a:r>
                        <a:rPr lang="bg-BG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.)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bg-BG" sz="1000" dirty="0" smtClean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228600" lvl="0" indent="-228600" rtl="0">
                        <a:spcBef>
                          <a:spcPts val="0"/>
                        </a:spcBef>
                        <a:buAutoNum type="arabicPeriod"/>
                      </a:pPr>
                      <a:r>
                        <a:rPr lang="bg-BG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Експерти</a:t>
                      </a:r>
                      <a:r>
                        <a:rPr lang="bg-BG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от общинска администрация-Ямбол</a:t>
                      </a:r>
                    </a:p>
                    <a:p>
                      <a:pPr marL="228600" lvl="0" indent="-228600" rtl="0">
                        <a:spcBef>
                          <a:spcPts val="0"/>
                        </a:spcBef>
                        <a:buAutoNum type="arabicPeriod"/>
                      </a:pPr>
                      <a:r>
                        <a:rPr lang="bg-BG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Журналисти</a:t>
                      </a:r>
                    </a:p>
                    <a:p>
                      <a:pPr marL="228600" lvl="0" indent="-228600" rtl="0">
                        <a:spcBef>
                          <a:spcPts val="0"/>
                        </a:spcBef>
                        <a:buAutoNum type="arabicPeriod"/>
                      </a:pPr>
                      <a:r>
                        <a:rPr lang="bg-BG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НПО в областта: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-</a:t>
                      </a:r>
                      <a:r>
                        <a:rPr lang="ru-RU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АГЕНЦИЯ ЗА РЕГИОНАЛНО РАЗВИТИЕ И ИНВЕСТИЦИИ – ЯМБОЛ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buNone/>
                      </a:pPr>
                      <a:r>
                        <a:rPr lang="ru-RU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-КЛУБ МЕСТНО САМОУПРАВЛЕНИЕ – ЯМБОЛ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buNone/>
                      </a:pPr>
                      <a:r>
                        <a:rPr lang="ru-RU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-МЛАДЕЖКИ ЕВРОАТЛАНТИЧЕСКИ КЛУБ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buNone/>
                      </a:pPr>
                      <a:r>
                        <a:rPr lang="ru-RU" sz="1000" baseline="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-ЗА ЯМБОЛ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buNone/>
                      </a:pPr>
                      <a:endParaRPr lang="bg-BG" sz="1000" baseline="0" dirty="0" smtClean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Комуникационен формат и стратегия за включване </a:t>
                      </a:r>
                      <a:r>
                        <a:rPr lang="bg-BG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(Какъв формат избирате, за да представите вашето проучване и какви стратегии въвеждате, за да включите местната общност? Вижте слайд „Избор на правилния формат</a:t>
                      </a:r>
                      <a:r>
                        <a:rPr lang="bg-BG" sz="100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“)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bg-BG" sz="1000" dirty="0" smtClean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Етапите, до които е стигнало проучването с резултатите от него, ще бъдат публикувани</a:t>
                      </a: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на </a:t>
                      </a:r>
                      <a:r>
                        <a:rPr lang="en-US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Facebook </a:t>
                      </a: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страницата във вид на публикации и </a:t>
                      </a:r>
                      <a:r>
                        <a:rPr lang="bg-BG" sz="1000" baseline="0" dirty="0" err="1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видеа</a:t>
                      </a: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.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Местната общност ще бъде привлечена чрез популяризиране чрез ОИЦ-Ямбол и медии на страницата. Ще бъде  изработен форум, на който гражданите ще могат да споделят своите впечатления, мнения и предложения.</a:t>
                      </a:r>
                      <a:endParaRPr lang="bg-BG" sz="10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121900" marB="1219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6" name="Shape 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90322" y="6559286"/>
            <a:ext cx="753678" cy="2987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Shape 45"/>
          <p:cNvGraphicFramePr/>
          <p:nvPr>
            <p:extLst>
              <p:ext uri="{D42A27DB-BD31-4B8C-83A1-F6EECF244321}">
                <p14:modId xmlns:p14="http://schemas.microsoft.com/office/powerpoint/2010/main" val="2379445697"/>
              </p:ext>
            </p:extLst>
          </p:nvPr>
        </p:nvGraphicFramePr>
        <p:xfrm>
          <a:off x="9712" y="8709"/>
          <a:ext cx="9325877" cy="4175720"/>
        </p:xfrm>
        <a:graphic>
          <a:graphicData uri="http://schemas.openxmlformats.org/drawingml/2006/table">
            <a:tbl>
              <a:tblPr>
                <a:noFill/>
                <a:tableStyleId>{CAD84160-C41B-43EF-9D6D-7B5D1A30E938}</a:tableStyleId>
              </a:tblPr>
              <a:tblGrid>
                <a:gridCol w="3530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55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0805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bg-BG" sz="10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Допълнителни проучвания</a:t>
                      </a:r>
                      <a:r>
                        <a:rPr lang="bg-BG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: изберете 3 от допълнителните изследователски методи (вижте слайд „</a:t>
                      </a:r>
                      <a:r>
                        <a:rPr lang="bg-BG" sz="10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Избор на изследователска техника“)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buFont typeface="Arial" pitchFamily="34" charset="0"/>
                        <a:buChar char="•"/>
                      </a:pPr>
                      <a:r>
                        <a:rPr lang="bg-BG" sz="1000" i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Въпросници 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buFont typeface="Arial" pitchFamily="34" charset="0"/>
                        <a:buChar char="•"/>
                      </a:pPr>
                      <a:r>
                        <a:rPr lang="bg-BG" sz="1000" i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Фокус групата 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buFont typeface="Arial" pitchFamily="34" charset="0"/>
                        <a:buChar char="•"/>
                      </a:pPr>
                      <a:r>
                        <a:rPr lang="bg-BG" sz="1000" i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Дневници и докладване </a:t>
                      </a:r>
                      <a:endParaRPr sz="1000" i="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="1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Стойност за общността</a:t>
                      </a:r>
                      <a:r>
                        <a:rPr lang="bg-BG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: По какъв начин вашето проучване може да окаже въздействие </a:t>
                      </a:r>
                      <a:r>
                        <a:rPr lang="bg-BG" sz="1000" dirty="0" smtClean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върху </a:t>
                      </a:r>
                      <a:r>
                        <a:rPr lang="bg-BG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вашата територия? Какви ефекти и по-нататъшни проучвания може да предизвика вашето проучване? За кои категории хора може то да представлява интерес? </a:t>
                      </a:r>
                    </a:p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endParaRPr sz="1300" b="1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r>
                        <a:rPr lang="bg-BG" sz="100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Проучването е насочено</a:t>
                      </a: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към цялото население, към публични организации в обществена полза и непряко към общинската администрация</a:t>
                      </a:r>
                    </a:p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Въздействие върху територията: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buFont typeface="Arial" pitchFamily="34" charset="0"/>
                        <a:buChar char="•"/>
                      </a:pP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повишаване на осведомеността  на населението за разходването на публични средства, за изпълнението на проекта, за устойчивостта на проекта и поддръжката на изградената инфраструктура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buFont typeface="Arial" pitchFamily="34" charset="0"/>
                        <a:buChar char="•"/>
                      </a:pP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засилване на обществения контрол при управление на проекта, както и към други проекти, повишаване на гражданската активност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buFont typeface="Arial" pitchFamily="34" charset="0"/>
                        <a:buChar char="•"/>
                      </a:pP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насочване на вниманието на властите, отговорни за поддръжка на инфраструктурата за проблеми в тази насока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buFont typeface="Arial" pitchFamily="34" charset="0"/>
                        <a:buChar char="•"/>
                      </a:pP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повишаване на отговорността на обществеността при ползване на изградената инфраструктура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buFont typeface="Arial" pitchFamily="34" charset="0"/>
                        <a:buChar char="•"/>
                      </a:pPr>
                      <a:r>
                        <a:rPr lang="bg-BG" sz="1000" baseline="0" dirty="0" smtClean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иницииране на доброволчески инициативи при стопанисване и поддръжка на изградената инфраструктура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buFont typeface="Arial" pitchFamily="34" charset="0"/>
                        <a:buChar char="•"/>
                      </a:pPr>
                      <a:endParaRPr lang="bg-BG" sz="1000" baseline="0" dirty="0" smtClean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buFont typeface="Arial" pitchFamily="34" charset="0"/>
                        <a:buChar char="•"/>
                      </a:pPr>
                      <a:endParaRPr lang="bg-BG" sz="1000" baseline="0" dirty="0" smtClean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endParaRPr sz="10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endParaRPr sz="1900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endParaRPr sz="1300" b="1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endParaRPr sz="1300" b="1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121900" marB="1219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6" name="Shape 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90322" y="6559286"/>
            <a:ext cx="753678" cy="2987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8018455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Format Slide Esercizio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rmat Slide Esercizio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666</Words>
  <Application>Microsoft Office PowerPoint</Application>
  <PresentationFormat>On-screen Show (4:3)</PresentationFormat>
  <Paragraphs>70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Montserrat</vt:lpstr>
      <vt:lpstr>Arial</vt:lpstr>
      <vt:lpstr>Format Slide Esercizio</vt:lpstr>
      <vt:lpstr>Format Slide Esercizio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2020-06-24T11:36:33Z</dcterms:modified>
</cp:coreProperties>
</file>