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embedTrueTypeFonts="1" saveSubsetFonts="1" autoCompressPictures="0">
  <p:sldMasterIdLst>
    <p:sldMasterId id="2147483668" r:id="rId1"/>
    <p:sldMasterId id="2147483669" r:id="rId2"/>
  </p:sldMasterIdLst>
  <p:notesMasterIdLst>
    <p:notesMasterId r:id="rId4"/>
  </p:notesMasterIdLst>
  <p:sldIdLst>
    <p:sldId id="256" r:id="rId3"/>
  </p:sldIdLst>
  <p:sldSz cx="9144000" cy="6858000" type="screen4x3"/>
  <p:notesSz cx="6858000" cy="9144000"/>
  <p:embeddedFontLst>
    <p:embeddedFont>
      <p:font typeface="Montserrat" panose="020B0604020202020204" charset="0"/>
      <p:regular r:id="rId5"/>
      <p:bold r:id="rId6"/>
    </p:embeddedFont>
  </p:embeddedFont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AD84160-C41B-43EF-9D6D-7B5D1A30E938}">
  <a:tblStyle styleId="{CAD84160-C41B-43EF-9D6D-7B5D1A30E938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0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714753" y="685800"/>
            <a:ext cx="3429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TEP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/>
        </p:nvSpPr>
        <p:spPr>
          <a:xfrm>
            <a:off x="-12750" y="6166997"/>
            <a:ext cx="9169499" cy="7035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1" name="Shape 11"/>
          <p:cNvSpPr txBox="1"/>
          <p:nvPr/>
        </p:nvSpPr>
        <p:spPr>
          <a:xfrm>
            <a:off x="50" y="1080869"/>
            <a:ext cx="9144000" cy="50223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AND_BODY_2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2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TEP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/>
        </p:nvSpPr>
        <p:spPr>
          <a:xfrm>
            <a:off x="-12750" y="6166997"/>
            <a:ext cx="9169499" cy="7035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7" name="Shape 57"/>
          <p:cNvSpPr txBox="1"/>
          <p:nvPr/>
        </p:nvSpPr>
        <p:spPr>
          <a:xfrm>
            <a:off x="50" y="1080869"/>
            <a:ext cx="9144000" cy="50223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testo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/>
          <p:nvPr/>
        </p:nvSpPr>
        <p:spPr>
          <a:xfrm>
            <a:off x="701150" y="1743700"/>
            <a:ext cx="7673699" cy="382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666666"/>
              </a:buClr>
              <a:buFont typeface="Montserrat"/>
              <a:buChar char="●"/>
            </a:pPr>
            <a:endParaRPr sz="2400" dirty="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olo e due colonne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cxnSp>
        <p:nvCxnSpPr>
          <p:cNvPr id="64" name="Shape 64"/>
          <p:cNvCxnSpPr/>
          <p:nvPr/>
        </p:nvCxnSpPr>
        <p:spPr>
          <a:xfrm>
            <a:off x="4572000" y="2286000"/>
            <a:ext cx="0" cy="37338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ot"/>
            <a:round/>
            <a:headEnd type="none" w="lg" len="lg"/>
            <a:tailEnd type="none" w="lg" len="lg"/>
          </a:ln>
        </p:spPr>
      </p:cxnSp>
      <p:sp>
        <p:nvSpPr>
          <p:cNvPr id="65" name="Shape 65"/>
          <p:cNvSpPr txBox="1"/>
          <p:nvPr/>
        </p:nvSpPr>
        <p:spPr>
          <a:xfrm>
            <a:off x="433450" y="1629150"/>
            <a:ext cx="3378000" cy="387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66" name="Shape 66"/>
          <p:cNvSpPr txBox="1"/>
          <p:nvPr/>
        </p:nvSpPr>
        <p:spPr>
          <a:xfrm>
            <a:off x="5060125" y="1629150"/>
            <a:ext cx="3378000" cy="387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Titolo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ctrTitle" idx="2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rgbClr val="666666"/>
              </a:buClr>
              <a:buSzPct val="100000"/>
              <a:buFont typeface="Montserrat"/>
              <a:buChar char="●"/>
              <a:defRPr sz="4800" b="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algn="ctr" rtl="0">
              <a:spcBef>
                <a:spcPts val="0"/>
              </a:spcBef>
              <a:buSzPct val="100000"/>
              <a:buChar char="○"/>
              <a:defRPr sz="4800"/>
            </a:lvl2pPr>
            <a:lvl3pPr algn="ctr" rtl="0">
              <a:spcBef>
                <a:spcPts val="0"/>
              </a:spcBef>
              <a:buSzPct val="100000"/>
              <a:buChar char="■"/>
              <a:defRPr sz="4800"/>
            </a:lvl3pPr>
            <a:lvl4pPr algn="ctr" rtl="0">
              <a:spcBef>
                <a:spcPts val="0"/>
              </a:spcBef>
              <a:buSzPct val="100000"/>
              <a:buChar char="●"/>
              <a:defRPr sz="4800"/>
            </a:lvl4pPr>
            <a:lvl5pPr algn="ctr" rtl="0">
              <a:spcBef>
                <a:spcPts val="0"/>
              </a:spcBef>
              <a:buSzPct val="100000"/>
              <a:buChar char="○"/>
              <a:defRPr sz="4800"/>
            </a:lvl5pPr>
            <a:lvl6pPr algn="ctr" rtl="0">
              <a:spcBef>
                <a:spcPts val="0"/>
              </a:spcBef>
              <a:buSzPct val="100000"/>
              <a:buChar char="■"/>
              <a:defRPr sz="4800"/>
            </a:lvl6pPr>
            <a:lvl7pPr algn="ctr" rtl="0">
              <a:spcBef>
                <a:spcPts val="0"/>
              </a:spcBef>
              <a:buSzPct val="100000"/>
              <a:buChar char="●"/>
              <a:defRPr sz="4800"/>
            </a:lvl7pPr>
            <a:lvl8pPr algn="ctr" rtl="0">
              <a:spcBef>
                <a:spcPts val="0"/>
              </a:spcBef>
              <a:buSzPct val="100000"/>
              <a:buChar char="○"/>
              <a:defRPr sz="4800"/>
            </a:lvl8pPr>
            <a:lvl9pPr algn="ctr" rtl="0">
              <a:spcBef>
                <a:spcPts val="0"/>
              </a:spcBef>
              <a:buSzPct val="100000"/>
              <a:buChar char="■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pertura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pic>
        <p:nvPicPr>
          <p:cNvPr id="72" name="Shape 7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61360" y="2517523"/>
            <a:ext cx="5415956" cy="1656431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Shape 73"/>
          <p:cNvSpPr/>
          <p:nvPr/>
        </p:nvSpPr>
        <p:spPr>
          <a:xfrm>
            <a:off x="-25450" y="-28200"/>
            <a:ext cx="9305399" cy="69471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74" name="Shape 74"/>
          <p:cNvSpPr txBox="1"/>
          <p:nvPr/>
        </p:nvSpPr>
        <p:spPr>
          <a:xfrm>
            <a:off x="-25450" y="5019750"/>
            <a:ext cx="9305399" cy="10071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3000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5" name="Shape 7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61347" y="2178574"/>
            <a:ext cx="6524199" cy="1995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rgbClr val="FFFFFF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8" name="Shape 78"/>
          <p:cNvSpPr/>
          <p:nvPr/>
        </p:nvSpPr>
        <p:spPr>
          <a:xfrm>
            <a:off x="-25450" y="-28200"/>
            <a:ext cx="9305399" cy="69471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1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SzPct val="100000"/>
              <a:defRPr sz="4800"/>
            </a:lvl1pPr>
            <a:lvl2pPr algn="ctr" rtl="0">
              <a:spcBef>
                <a:spcPts val="0"/>
              </a:spcBef>
              <a:buSzPct val="100000"/>
              <a:defRPr sz="4800"/>
            </a:lvl2pPr>
            <a:lvl3pPr algn="ctr" rtl="0">
              <a:spcBef>
                <a:spcPts val="0"/>
              </a:spcBef>
              <a:buSzPct val="100000"/>
              <a:defRPr sz="4800"/>
            </a:lvl3pPr>
            <a:lvl4pPr algn="ctr" rtl="0">
              <a:spcBef>
                <a:spcPts val="0"/>
              </a:spcBef>
              <a:buSzPct val="100000"/>
              <a:defRPr sz="4800"/>
            </a:lvl4pPr>
            <a:lvl5pPr algn="ctr" rtl="0">
              <a:spcBef>
                <a:spcPts val="0"/>
              </a:spcBef>
              <a:buSzPct val="100000"/>
              <a:defRPr sz="4800"/>
            </a:lvl5pPr>
            <a:lvl6pPr algn="ctr" rtl="0">
              <a:spcBef>
                <a:spcPts val="0"/>
              </a:spcBef>
              <a:buSzPct val="100000"/>
              <a:defRPr sz="4800"/>
            </a:lvl6pPr>
            <a:lvl7pPr algn="ctr" rtl="0">
              <a:spcBef>
                <a:spcPts val="0"/>
              </a:spcBef>
              <a:buSzPct val="100000"/>
              <a:defRPr sz="4800"/>
            </a:lvl7pPr>
            <a:lvl8pPr algn="ctr" rtl="0">
              <a:spcBef>
                <a:spcPts val="0"/>
              </a:spcBef>
              <a:buSzPct val="100000"/>
              <a:defRPr sz="4800"/>
            </a:lvl8pPr>
            <a:lvl9pPr algn="ctr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AND_BODY_1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testo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/>
          <p:nvPr/>
        </p:nvSpPr>
        <p:spPr>
          <a:xfrm>
            <a:off x="701150" y="1743700"/>
            <a:ext cx="7673699" cy="382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666666"/>
              </a:buClr>
              <a:buFont typeface="Montserrat"/>
              <a:buChar char="●"/>
            </a:pPr>
            <a:endParaRPr sz="2400" dirty="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1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olo e due colonn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cxnSp>
        <p:nvCxnSpPr>
          <p:cNvPr id="18" name="Shape 18"/>
          <p:cNvCxnSpPr/>
          <p:nvPr/>
        </p:nvCxnSpPr>
        <p:spPr>
          <a:xfrm>
            <a:off x="4572000" y="2286000"/>
            <a:ext cx="0" cy="3734099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ot"/>
            <a:round/>
            <a:headEnd type="none" w="lg" len="lg"/>
            <a:tailEnd type="none" w="lg" len="lg"/>
          </a:ln>
        </p:spPr>
      </p:cxnSp>
      <p:sp>
        <p:nvSpPr>
          <p:cNvPr id="19" name="Shape 19"/>
          <p:cNvSpPr txBox="1"/>
          <p:nvPr/>
        </p:nvSpPr>
        <p:spPr>
          <a:xfrm>
            <a:off x="433450" y="1629150"/>
            <a:ext cx="3378000" cy="387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0" name="Shape 20"/>
          <p:cNvSpPr txBox="1"/>
          <p:nvPr/>
        </p:nvSpPr>
        <p:spPr>
          <a:xfrm>
            <a:off x="5060125" y="1629150"/>
            <a:ext cx="3378000" cy="387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Titolo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ctrTitle" idx="2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rgbClr val="666666"/>
              </a:buClr>
              <a:buSzPct val="100000"/>
              <a:buFont typeface="Montserrat"/>
              <a:buChar char="●"/>
              <a:defRPr sz="4800" b="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algn="ctr" rtl="0">
              <a:spcBef>
                <a:spcPts val="0"/>
              </a:spcBef>
              <a:buSzPct val="100000"/>
              <a:buChar char="○"/>
              <a:defRPr sz="4800"/>
            </a:lvl2pPr>
            <a:lvl3pPr algn="ctr" rtl="0">
              <a:spcBef>
                <a:spcPts val="0"/>
              </a:spcBef>
              <a:buSzPct val="100000"/>
              <a:buChar char="■"/>
              <a:defRPr sz="4800"/>
            </a:lvl3pPr>
            <a:lvl4pPr algn="ctr" rtl="0">
              <a:spcBef>
                <a:spcPts val="0"/>
              </a:spcBef>
              <a:buSzPct val="100000"/>
              <a:buChar char="●"/>
              <a:defRPr sz="4800"/>
            </a:lvl4pPr>
            <a:lvl5pPr algn="ctr" rtl="0">
              <a:spcBef>
                <a:spcPts val="0"/>
              </a:spcBef>
              <a:buSzPct val="100000"/>
              <a:buChar char="○"/>
              <a:defRPr sz="4800"/>
            </a:lvl5pPr>
            <a:lvl6pPr algn="ctr" rtl="0">
              <a:spcBef>
                <a:spcPts val="0"/>
              </a:spcBef>
              <a:buSzPct val="100000"/>
              <a:buChar char="■"/>
              <a:defRPr sz="4800"/>
            </a:lvl6pPr>
            <a:lvl7pPr algn="ctr" rtl="0">
              <a:spcBef>
                <a:spcPts val="0"/>
              </a:spcBef>
              <a:buSzPct val="100000"/>
              <a:buChar char="●"/>
              <a:defRPr sz="4800"/>
            </a:lvl7pPr>
            <a:lvl8pPr algn="ctr" rtl="0">
              <a:spcBef>
                <a:spcPts val="0"/>
              </a:spcBef>
              <a:buSzPct val="100000"/>
              <a:buChar char="○"/>
              <a:defRPr sz="4800"/>
            </a:lvl8pPr>
            <a:lvl9pPr algn="ctr" rtl="0">
              <a:spcBef>
                <a:spcPts val="0"/>
              </a:spcBef>
              <a:buSzPct val="100000"/>
              <a:buChar char="■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pertura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pic>
        <p:nvPicPr>
          <p:cNvPr id="26" name="Shape 2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61360" y="2517523"/>
            <a:ext cx="4061966" cy="1242323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Shape 27"/>
          <p:cNvSpPr/>
          <p:nvPr/>
        </p:nvSpPr>
        <p:spPr>
          <a:xfrm>
            <a:off x="-25450" y="-28200"/>
            <a:ext cx="9305399" cy="69471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8" name="Shape 28"/>
          <p:cNvSpPr txBox="1"/>
          <p:nvPr/>
        </p:nvSpPr>
        <p:spPr>
          <a:xfrm>
            <a:off x="-25450" y="5019750"/>
            <a:ext cx="9305399" cy="10071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3000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9" name="Shape 2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61347" y="2178574"/>
            <a:ext cx="4893149" cy="14965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rgbClr val="FFFFFF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32" name="Shape 32"/>
          <p:cNvSpPr/>
          <p:nvPr/>
        </p:nvSpPr>
        <p:spPr>
          <a:xfrm>
            <a:off x="-25450" y="-28200"/>
            <a:ext cx="9305399" cy="69471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1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SzPct val="100000"/>
              <a:defRPr sz="4800"/>
            </a:lvl1pPr>
            <a:lvl2pPr algn="ctr" rtl="0">
              <a:spcBef>
                <a:spcPts val="0"/>
              </a:spcBef>
              <a:buSzPct val="100000"/>
              <a:defRPr sz="4800"/>
            </a:lvl2pPr>
            <a:lvl3pPr algn="ctr" rtl="0">
              <a:spcBef>
                <a:spcPts val="0"/>
              </a:spcBef>
              <a:buSzPct val="100000"/>
              <a:defRPr sz="4800"/>
            </a:lvl3pPr>
            <a:lvl4pPr algn="ctr" rtl="0">
              <a:spcBef>
                <a:spcPts val="0"/>
              </a:spcBef>
              <a:buSzPct val="100000"/>
              <a:defRPr sz="4800"/>
            </a:lvl4pPr>
            <a:lvl5pPr algn="ctr" rtl="0">
              <a:spcBef>
                <a:spcPts val="0"/>
              </a:spcBef>
              <a:buSzPct val="100000"/>
              <a:defRPr sz="4800"/>
            </a:lvl5pPr>
            <a:lvl6pPr algn="ctr" rtl="0">
              <a:spcBef>
                <a:spcPts val="0"/>
              </a:spcBef>
              <a:buSzPct val="100000"/>
              <a:defRPr sz="4800"/>
            </a:lvl6pPr>
            <a:lvl7pPr algn="ctr" rtl="0">
              <a:spcBef>
                <a:spcPts val="0"/>
              </a:spcBef>
              <a:buSzPct val="100000"/>
              <a:defRPr sz="4800"/>
            </a:lvl7pPr>
            <a:lvl8pPr algn="ctr" rtl="0">
              <a:spcBef>
                <a:spcPts val="0"/>
              </a:spcBef>
              <a:buSzPct val="100000"/>
              <a:defRPr sz="4800"/>
            </a:lvl8pPr>
            <a:lvl9pPr algn="ctr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AND_BODY_1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1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/>
        </p:nvSpPr>
        <p:spPr>
          <a:xfrm>
            <a:off x="-12750" y="-12736"/>
            <a:ext cx="9169499" cy="10464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6" name="Shape 6"/>
          <p:cNvSpPr txBox="1"/>
          <p:nvPr/>
        </p:nvSpPr>
        <p:spPr>
          <a:xfrm>
            <a:off x="-12750" y="6166997"/>
            <a:ext cx="9169499" cy="7035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7" name="Shape 7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297897" y="266237"/>
            <a:ext cx="859780" cy="28908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/>
        </p:nvSpPr>
        <p:spPr>
          <a:xfrm>
            <a:off x="-12750" y="-12736"/>
            <a:ext cx="9169499" cy="10464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2" name="Shape 52"/>
          <p:cNvSpPr txBox="1"/>
          <p:nvPr/>
        </p:nvSpPr>
        <p:spPr>
          <a:xfrm>
            <a:off x="-12750" y="6166997"/>
            <a:ext cx="9169499" cy="7035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53" name="Shape 5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8023413" y="266237"/>
            <a:ext cx="1146374" cy="385443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Shape 45"/>
          <p:cNvGraphicFramePr/>
          <p:nvPr>
            <p:extLst>
              <p:ext uri="{D42A27DB-BD31-4B8C-83A1-F6EECF244321}">
                <p14:modId xmlns:p14="http://schemas.microsoft.com/office/powerpoint/2010/main" val="2811853091"/>
              </p:ext>
            </p:extLst>
          </p:nvPr>
        </p:nvGraphicFramePr>
        <p:xfrm>
          <a:off x="9712" y="11929"/>
          <a:ext cx="9240375" cy="6834125"/>
        </p:xfrm>
        <a:graphic>
          <a:graphicData uri="http://schemas.openxmlformats.org/drawingml/2006/table">
            <a:tbl>
              <a:tblPr>
                <a:noFill/>
                <a:tableStyleId>{CAD84160-C41B-43EF-9D6D-7B5D1A30E938}</a:tableStyleId>
              </a:tblPr>
              <a:tblGrid>
                <a:gridCol w="1663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8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2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2607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="1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Кратко описание на вашето проучване, свързано с граждански мониторинг </a:t>
                      </a:r>
                      <a:r>
                        <a:rPr lang="bg-BG" sz="10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(обобщете проучването в 140 символа и изберете 5 ключови думи, които да го опишат)</a:t>
                      </a:r>
                    </a:p>
                  </a:txBody>
                  <a:tcPr marL="91425" marR="91425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="1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Данни за контекста</a:t>
                      </a:r>
                      <a:r>
                        <a:rPr lang="bg-BG" sz="1000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: Какви данни открихте по  референтната тема? (вижте слайд „Намиране на данни и информация за контекста“)</a:t>
                      </a:r>
                    </a:p>
                  </a:txBody>
                  <a:tcPr marL="91425" marR="91425" marT="121900" marB="121900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bg-BG" sz="1600" b="1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Избран проект и тема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bg-BG" sz="1000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(име, кратко описание, тема) </a:t>
                      </a:r>
                    </a:p>
                  </a:txBody>
                  <a:tcPr marL="91425" marR="91425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="1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Експерти по темата</a:t>
                      </a:r>
                      <a:r>
                        <a:rPr lang="bg-BG" sz="1000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, които да бъдат включени на територията (асоциации, публична администрация, други експерти, журналисти и т.н.)</a:t>
                      </a:r>
                    </a:p>
                  </a:txBody>
                  <a:tcPr marL="91425" marR="91425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="1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Комуникационен формат и стратегия за включване </a:t>
                      </a:r>
                      <a:r>
                        <a:rPr lang="bg-BG" sz="10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(Какъв формат избирате, за да представите вашето проучване и какви стратегии въвеждате, за да включите местната общност? Вижте слайд „Избор на правилния формат“)</a:t>
                      </a:r>
                    </a:p>
                  </a:txBody>
                  <a:tcPr marL="91425" marR="91425" marT="121900" marB="1219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8050">
                <a:tc gridSpan="2"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10000"/>
                        <a:buFont typeface="Arial"/>
                        <a:buNone/>
                      </a:pPr>
                      <a:r>
                        <a:rPr lang="bg-BG" sz="1000" b="1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Допълнителни проучвания</a:t>
                      </a:r>
                      <a:r>
                        <a:rPr lang="bg-BG" sz="10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: изберете 3 от допълнителните изследователски методи (вижте слайд „</a:t>
                      </a:r>
                      <a:r>
                        <a:rPr lang="bg-BG" sz="1000" b="1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Избор на изследователска техника“)</a:t>
                      </a:r>
                    </a:p>
                    <a:p>
                      <a:pPr lvl="0" algn="l" rtl="0">
                        <a:spcBef>
                          <a:spcPts val="0"/>
                        </a:spcBef>
                        <a:buNone/>
                      </a:pPr>
                      <a:endParaRPr sz="1000" i="1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121900" marB="12190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bg-BG" sz="1000" b="1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Стойност за общността</a:t>
                      </a:r>
                      <a:r>
                        <a:rPr lang="bg-BG" sz="1000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: По какъв начин вашето проучване може да окаже въздействие върху вашата територия? Какви ефекти и по-нататъшни проучвания може да предизвика вашето проучване? За кои категории хора може то да представлява интерес? </a:t>
                      </a:r>
                    </a:p>
                    <a:p>
                      <a:pPr lvl="0" algn="l" rtl="0">
                        <a:spcBef>
                          <a:spcPts val="0"/>
                        </a:spcBef>
                        <a:buNone/>
                      </a:pPr>
                      <a:endParaRPr sz="1300" b="1" dirty="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lvl="0" algn="l" rtl="0">
                        <a:spcBef>
                          <a:spcPts val="0"/>
                        </a:spcBef>
                        <a:buNone/>
                      </a:pPr>
                      <a:endParaRPr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lvl="0" algn="l" rtl="0">
                        <a:spcBef>
                          <a:spcPts val="0"/>
                        </a:spcBef>
                        <a:buNone/>
                      </a:pPr>
                      <a:endParaRPr sz="1900" dirty="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lvl="0" algn="l" rtl="0">
                        <a:spcBef>
                          <a:spcPts val="0"/>
                        </a:spcBef>
                        <a:buNone/>
                      </a:pPr>
                      <a:endParaRPr sz="1300" b="1" dirty="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lvl="0" algn="l" rtl="0">
                        <a:spcBef>
                          <a:spcPts val="0"/>
                        </a:spcBef>
                        <a:buNone/>
                      </a:pPr>
                      <a:endParaRPr sz="1300" b="1" dirty="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121900" marB="12190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6" name="Shape 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90322" y="6559287"/>
            <a:ext cx="859780" cy="2890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Format Slide Esercizio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ormat Slide Esercizio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Montserrat</vt:lpstr>
      <vt:lpstr>Format Slide Esercizio</vt:lpstr>
      <vt:lpstr>Format Slide Esercizio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modified xsi:type="dcterms:W3CDTF">2019-12-19T09:43:54Z</dcterms:modified>
</cp:coreProperties>
</file>