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80">
          <p15:clr>
            <a:srgbClr val="000000"/>
          </p15:clr>
        </p15:guide>
        <p15:guide id="2" pos="144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28" roundtripDataSignature="AMtx7mj9tdXOSyVwoV1QUTlMdrVBAZWt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D06CF6-7221-4861-B128-424321FD8084}">
  <a:tblStyle styleId="{31D06CF6-7221-4861-B128-424321FD808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fill>
          <a:solidFill>
            <a:srgbClr val="CAECDD"/>
          </a:solidFill>
        </a:fill>
      </a:tcStyle>
    </a:band1H>
    <a:band2H>
      <a:tcTxStyle/>
    </a:band2H>
    <a:band1V>
      <a:tcTxStyle/>
      <a:tcStyle>
        <a:fill>
          <a:solidFill>
            <a:srgbClr val="CAECD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1C4E2599-1250-4611-B34A-FE417FDE501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0" orient="horz"/>
        <p:guide pos="14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1437" y="8686800"/>
            <a:ext cx="2973387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2973387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3881437" y="0"/>
            <a:ext cx="2973387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6800"/>
            <a:ext cx="2973387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3881437" y="8686800"/>
            <a:ext cx="2973387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d8335656e_0_0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24" name="Google Shape;24;g2fd8335656e_0_0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g2fd8335656e_0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" name="Google Shape;26;g2fd8335656e_0_0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161374eb96_3_0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31" name="Google Shape;31;g3161374eb96_3_0:notes"/>
          <p:cNvSpPr/>
          <p:nvPr>
            <p:ph idx="2" type="sldImg"/>
          </p:nvPr>
        </p:nvSpPr>
        <p:spPr>
          <a:xfrm>
            <a:off x="381000" y="695325"/>
            <a:ext cx="60927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161374eb96_3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3161374eb96_3_0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fe00af298c_0_8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41" name="Google Shape;41;g2fe00af298c_0_8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g2fe00af298c_0_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g2fe00af298c_0_8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2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95325"/>
            <a:ext cx="6092825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 txBox="1"/>
          <p:nvPr>
            <p:ph idx="3" type="sldNum"/>
          </p:nvPr>
        </p:nvSpPr>
        <p:spPr>
          <a:xfrm>
            <a:off x="3881437" y="8686800"/>
            <a:ext cx="2973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838255" y="365125"/>
            <a:ext cx="10514697" cy="1324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838255" y="1825625"/>
            <a:ext cx="1051469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0" y="0"/>
            <a:ext cx="1500098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0" y="0"/>
            <a:ext cx="1500098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610367" y="6356350"/>
            <a:ext cx="2742584" cy="364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type="title"/>
          </p:nvPr>
        </p:nvSpPr>
        <p:spPr>
          <a:xfrm>
            <a:off x="838255" y="365125"/>
            <a:ext cx="10514697" cy="1324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838255" y="1825625"/>
            <a:ext cx="1051469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/>
          <p:nvPr/>
        </p:nvSpPr>
        <p:spPr>
          <a:xfrm>
            <a:off x="838254" y="6356350"/>
            <a:ext cx="27433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/>
          <p:nvPr/>
        </p:nvSpPr>
        <p:spPr>
          <a:xfrm>
            <a:off x="4038863" y="6356350"/>
            <a:ext cx="41150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610367" y="6356350"/>
            <a:ext cx="2742584" cy="364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s://it.smartsheet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d8335656e_0_0"/>
          <p:cNvSpPr txBox="1"/>
          <p:nvPr>
            <p:ph type="title"/>
          </p:nvPr>
        </p:nvSpPr>
        <p:spPr>
          <a:xfrm>
            <a:off x="308925" y="2632000"/>
            <a:ext cx="116031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49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Modelli per lo schema della ricerca</a:t>
            </a:r>
            <a:br>
              <a:rPr b="1" lang="en-US" sz="49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en-US" sz="35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Canvas, Timeline, GANNT, Mappe e Dashboard </a:t>
            </a:r>
            <a:endParaRPr i="1" sz="35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7863000" y="2436650"/>
            <a:ext cx="41766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Crea la tua </a:t>
            </a: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mappa concettuale</a:t>
            </a: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prendendo da questo modello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o utilizzandone altri che puoi trovare online, ad esempio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su </a:t>
            </a: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Power Point, Canva o Infogram</a:t>
            </a:r>
            <a:endParaRPr b="1" sz="2000"/>
          </a:p>
        </p:txBody>
      </p:sp>
      <p:grpSp>
        <p:nvGrpSpPr>
          <p:cNvPr id="113" name="Google Shape;113;p8"/>
          <p:cNvGrpSpPr/>
          <p:nvPr/>
        </p:nvGrpSpPr>
        <p:grpSpPr>
          <a:xfrm>
            <a:off x="1334300" y="1888422"/>
            <a:ext cx="6413480" cy="3770949"/>
            <a:chOff x="389" y="262693"/>
            <a:chExt cx="5803529" cy="3258121"/>
          </a:xfrm>
        </p:grpSpPr>
        <p:sp>
          <p:nvSpPr>
            <p:cNvPr id="114" name="Google Shape;114;p8"/>
            <p:cNvSpPr/>
            <p:nvPr/>
          </p:nvSpPr>
          <p:spPr>
            <a:xfrm>
              <a:off x="2723975" y="1111162"/>
              <a:ext cx="178178" cy="7805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2525A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" name="Google Shape;115;p8"/>
            <p:cNvSpPr/>
            <p:nvPr/>
          </p:nvSpPr>
          <p:spPr>
            <a:xfrm>
              <a:off x="2902154" y="1111162"/>
              <a:ext cx="2053295" cy="1561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06304"/>
                  </a:lnTo>
                  <a:lnTo>
                    <a:pt x="120000" y="10630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2525A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" name="Google Shape;116;p8"/>
            <p:cNvSpPr/>
            <p:nvPr/>
          </p:nvSpPr>
          <p:spPr>
            <a:xfrm>
              <a:off x="2856434" y="1111162"/>
              <a:ext cx="91440" cy="15611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2525A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7" name="Google Shape;117;p8"/>
            <p:cNvSpPr/>
            <p:nvPr/>
          </p:nvSpPr>
          <p:spPr>
            <a:xfrm>
              <a:off x="848858" y="1111162"/>
              <a:ext cx="2053295" cy="15611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06304"/>
                  </a:lnTo>
                  <a:lnTo>
                    <a:pt x="0" y="106304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2525A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8" name="Google Shape;118;p8"/>
            <p:cNvSpPr/>
            <p:nvPr/>
          </p:nvSpPr>
          <p:spPr>
            <a:xfrm>
              <a:off x="2053685" y="262693"/>
              <a:ext cx="1696938" cy="848469"/>
            </a:xfrm>
            <a:prstGeom prst="rect">
              <a:avLst/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8"/>
            <p:cNvSpPr txBox="1"/>
            <p:nvPr/>
          </p:nvSpPr>
          <p:spPr>
            <a:xfrm>
              <a:off x="2053685" y="262693"/>
              <a:ext cx="1696938" cy="84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i="0" lang="en-US" sz="3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Attività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89" y="2672345"/>
              <a:ext cx="1696938" cy="848469"/>
            </a:xfrm>
            <a:prstGeom prst="rect">
              <a:avLst/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8"/>
            <p:cNvSpPr txBox="1"/>
            <p:nvPr/>
          </p:nvSpPr>
          <p:spPr>
            <a:xfrm>
              <a:off x="389" y="2672345"/>
              <a:ext cx="1696938" cy="84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i="0" lang="en-US" sz="3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Output 1</a:t>
              </a:r>
              <a:endParaRPr sz="13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053685" y="2672345"/>
              <a:ext cx="1696938" cy="848469"/>
            </a:xfrm>
            <a:prstGeom prst="rect">
              <a:avLst/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 txBox="1"/>
            <p:nvPr/>
          </p:nvSpPr>
          <p:spPr>
            <a:xfrm>
              <a:off x="2053685" y="2672345"/>
              <a:ext cx="1696938" cy="84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i="0" lang="en-US" sz="3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Output 2</a:t>
              </a:r>
              <a:endParaRPr sz="13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4106980" y="2672345"/>
              <a:ext cx="1696938" cy="848469"/>
            </a:xfrm>
            <a:prstGeom prst="rect">
              <a:avLst/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 txBox="1"/>
            <p:nvPr/>
          </p:nvSpPr>
          <p:spPr>
            <a:xfrm>
              <a:off x="4106980" y="2672345"/>
              <a:ext cx="1696938" cy="84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i="0" lang="en-US" sz="32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Output3</a:t>
              </a:r>
              <a:endParaRPr sz="13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027037" y="1467519"/>
              <a:ext cx="1696938" cy="848469"/>
            </a:xfrm>
            <a:prstGeom prst="rect">
              <a:avLst/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 txBox="1"/>
            <p:nvPr/>
          </p:nvSpPr>
          <p:spPr>
            <a:xfrm>
              <a:off x="1027037" y="1467519"/>
              <a:ext cx="1696938" cy="848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0950" spcFirstLastPara="1" rIns="20950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i="0" lang="en-US" sz="3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Risorse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8" name="Google Shape;128;p8"/>
          <p:cNvSpPr/>
          <p:nvPr/>
        </p:nvSpPr>
        <p:spPr>
          <a:xfrm>
            <a:off x="7863000" y="2298350"/>
            <a:ext cx="4098300" cy="1902900"/>
          </a:xfrm>
          <a:prstGeom prst="rect">
            <a:avLst/>
          </a:prstGeom>
          <a:noFill/>
          <a:ln cap="flat" cmpd="sng" w="28575">
            <a:solidFill>
              <a:srgbClr val="E26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/>
        </p:nvSpPr>
        <p:spPr>
          <a:xfrm>
            <a:off x="324464" y="1101204"/>
            <a:ext cx="12192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1" lang="en-US" sz="4900" u="none" cap="none" strike="noStrike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DASHBOARD INTERATTIVA</a:t>
            </a:r>
            <a:endParaRPr b="1" i="1" sz="4900" u="none" cap="none" strike="noStrike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811168" y="2085724"/>
            <a:ext cx="3013500" cy="438600"/>
          </a:xfrm>
          <a:prstGeom prst="homePlate">
            <a:avLst>
              <a:gd fmla="val 50000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324464" y="2085724"/>
            <a:ext cx="11364000" cy="3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La  </a:t>
            </a:r>
            <a:r>
              <a:rPr b="1" lang="en-US" sz="2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dashboard interattiva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una s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chermata dov’è possibile visualizzare l’insieme dei dati e delle informazioni dello stato di avanzamento di un progetto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una sorta di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pannello di controllo, un cruscotto digitale dove è possibile cliccare su grafici, tabelle e icone per vedere i dettagli del progetto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, esplorando i dati e le informazioni che vengono aggiornati seguendo l’andamento delle attività.</a:t>
            </a:r>
            <a:endParaRPr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Serve a tenere sotto controllo e analizzare i dati in tempo reale, potendo filtrare e personalizzare le informazioni necessarie, in modo da poter monitorare l’andamento </a:t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del progetto e prendere decisioni sempre informate.</a:t>
            </a:r>
            <a:endParaRPr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idx="1" type="body"/>
          </p:nvPr>
        </p:nvSpPr>
        <p:spPr>
          <a:xfrm>
            <a:off x="7784750" y="2244200"/>
            <a:ext cx="4077600" cy="27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5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Per creare la tua </a:t>
            </a:r>
            <a:r>
              <a:rPr b="1" i="1" lang="en-US" sz="25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dashboard</a:t>
            </a:r>
            <a:r>
              <a:rPr i="1" lang="en-US" sz="25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, utilizza uno dei tanti tool presenti online, oppure segui uno dei </a:t>
            </a:r>
            <a:r>
              <a:rPr b="1" i="1" lang="en-US" sz="25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modelli che ti propone Excel</a:t>
            </a:r>
            <a:r>
              <a:rPr i="1" lang="en-US" sz="25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i="1" sz="25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25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500" u="sng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Qui puoi vederne un esempio</a:t>
            </a:r>
            <a:endParaRPr sz="1700" u="sng"/>
          </a:p>
        </p:txBody>
      </p:sp>
      <p:pic>
        <p:nvPicPr>
          <p:cNvPr descr="Immagine che contiene testo, schermata, diagramma, Carattere&#10;&#10;Descrizione generata automaticamente"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060" y="1062598"/>
            <a:ext cx="6531469" cy="47328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10"/>
          <p:cNvSpPr txBox="1"/>
          <p:nvPr/>
        </p:nvSpPr>
        <p:spPr>
          <a:xfrm>
            <a:off x="823060" y="599127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b="0" i="0" lang="en-US" sz="14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https://it.smartsheet.com/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7708550" y="2091800"/>
            <a:ext cx="4077600" cy="2953200"/>
          </a:xfrm>
          <a:prstGeom prst="rect">
            <a:avLst/>
          </a:prstGeom>
          <a:noFill/>
          <a:ln cap="flat" cmpd="sng" w="28575">
            <a:solidFill>
              <a:srgbClr val="E26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886" y="1401471"/>
            <a:ext cx="8180229" cy="1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4933385" y="3122571"/>
            <a:ext cx="2325231" cy="35392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In collaborazione con</a:t>
            </a:r>
            <a:endParaRPr b="1" i="0" sz="1700" u="none" cap="none" strike="noStrike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6029" y="3698815"/>
            <a:ext cx="5379943" cy="11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"/>
          <p:cNvGrpSpPr/>
          <p:nvPr/>
        </p:nvGrpSpPr>
        <p:grpSpPr>
          <a:xfrm>
            <a:off x="1155082" y="5308282"/>
            <a:ext cx="9881836" cy="1152000"/>
            <a:chOff x="1155082" y="5308282"/>
            <a:chExt cx="9881836" cy="1152000"/>
          </a:xfrm>
        </p:grpSpPr>
        <p:sp>
          <p:nvSpPr>
            <p:cNvPr id="154" name="Google Shape;154;p1"/>
            <p:cNvSpPr txBox="1"/>
            <p:nvPr/>
          </p:nvSpPr>
          <p:spPr>
            <a:xfrm>
              <a:off x="1155082" y="5834583"/>
              <a:ext cx="3778303" cy="323151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50"/>
                <a:buFont typeface="Arial"/>
                <a:buNone/>
              </a:pPr>
              <a:r>
                <a:rPr b="1" i="0" lang="en-US" sz="1450" u="none" cap="none" strike="noStrike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Progetto finanziato con il sostegno di</a:t>
              </a:r>
              <a:endParaRPr b="1" i="0" sz="1450" u="none" cap="none" strike="noStrike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55" name="Google Shape;155;p1"/>
            <p:cNvPicPr preferRelativeResize="0"/>
            <p:nvPr/>
          </p:nvPicPr>
          <p:blipFill rotWithShape="1">
            <a:blip r:embed="rId5">
              <a:alphaModFix/>
            </a:blip>
            <a:srcRect b="0" l="6918" r="5833" t="0"/>
            <a:stretch/>
          </p:blipFill>
          <p:spPr>
            <a:xfrm>
              <a:off x="4417621" y="5308282"/>
              <a:ext cx="6619297" cy="115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161374eb96_3_0"/>
          <p:cNvSpPr txBox="1"/>
          <p:nvPr>
            <p:ph type="title"/>
          </p:nvPr>
        </p:nvSpPr>
        <p:spPr>
          <a:xfrm>
            <a:off x="415005" y="1052100"/>
            <a:ext cx="10514700" cy="132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SCHEMA DELLA RICERCA</a:t>
            </a:r>
            <a:endParaRPr b="1" i="1" sz="800"/>
          </a:p>
        </p:txBody>
      </p:sp>
      <p:sp>
        <p:nvSpPr>
          <p:cNvPr id="36" name="Google Shape;36;g3161374eb96_3_0"/>
          <p:cNvSpPr txBox="1"/>
          <p:nvPr/>
        </p:nvSpPr>
        <p:spPr>
          <a:xfrm>
            <a:off x="823655" y="2082400"/>
            <a:ext cx="105447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Uno degli output richiesti per il </a:t>
            </a:r>
            <a:r>
              <a:rPr b="1" i="1" lang="en-US" sz="2000" u="sng">
                <a:solidFill>
                  <a:srgbClr val="E26B5C"/>
                </a:solidFill>
                <a:latin typeface="Lato"/>
                <a:ea typeface="Lato"/>
                <a:cs typeface="Lato"/>
                <a:sym typeface="Lato"/>
              </a:rPr>
              <a:t>Report di Lezione 1</a:t>
            </a: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 è lo “</a:t>
            </a:r>
            <a:r>
              <a:rPr b="1" i="1" lang="en-US" sz="2000">
                <a:solidFill>
                  <a:srgbClr val="E26B5C"/>
                </a:solidFill>
                <a:latin typeface="Lato"/>
                <a:ea typeface="Lato"/>
                <a:cs typeface="Lato"/>
                <a:sym typeface="Lato"/>
              </a:rPr>
              <a:t>SCHEMA DELLA RICERCA</a:t>
            </a: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”. </a:t>
            </a:r>
            <a:endParaRPr b="1" i="1" sz="2000">
              <a:solidFill>
                <a:srgbClr val="002F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Prima di tutto </a:t>
            </a:r>
            <a:r>
              <a:rPr b="1" i="1" lang="en-US" sz="2000">
                <a:solidFill>
                  <a:srgbClr val="E26B5C"/>
                </a:solidFill>
                <a:latin typeface="Lato"/>
                <a:ea typeface="Lato"/>
                <a:cs typeface="Lato"/>
                <a:sym typeface="Lato"/>
              </a:rPr>
              <a:t>scegli uno dei modelli descritti in queste slide</a:t>
            </a: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1" i="1" sz="2000">
              <a:solidFill>
                <a:srgbClr val="002F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2F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Dopo averlo compilato e salvato </a:t>
            </a:r>
            <a:r>
              <a:rPr b="1" i="1" lang="en-US" sz="1900" u="sng">
                <a:solidFill>
                  <a:srgbClr val="E06666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IN FORMATO PDF </a:t>
            </a:r>
            <a:r>
              <a:rPr b="1" i="1" lang="en-US" sz="2000">
                <a:solidFill>
                  <a:srgbClr val="002F8E"/>
                </a:solidFill>
                <a:latin typeface="Lato"/>
                <a:ea typeface="Lato"/>
                <a:cs typeface="Lato"/>
                <a:sym typeface="Lato"/>
              </a:rPr>
              <a:t>, non ti resta che pubblicarlo sul blog del Team!</a:t>
            </a:r>
            <a:endParaRPr b="1" i="1" sz="2000">
              <a:solidFill>
                <a:srgbClr val="002F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F8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66666"/>
              </a:solidFill>
            </a:endParaRPr>
          </a:p>
        </p:txBody>
      </p:sp>
      <p:pic>
        <p:nvPicPr>
          <p:cNvPr id="37" name="Google Shape;37;g3161374eb96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263" y="4910200"/>
            <a:ext cx="8764168" cy="1109400"/>
          </a:xfrm>
          <a:prstGeom prst="rect">
            <a:avLst/>
          </a:prstGeom>
          <a:noFill/>
          <a:ln cap="flat" cmpd="sng" w="9525">
            <a:solidFill>
              <a:srgbClr val="002F8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" name="Google Shape;38;g3161374eb96_3_0"/>
          <p:cNvSpPr/>
          <p:nvPr/>
        </p:nvSpPr>
        <p:spPr>
          <a:xfrm>
            <a:off x="4883591" y="3648712"/>
            <a:ext cx="1412700" cy="1109400"/>
          </a:xfrm>
          <a:prstGeom prst="downArrow">
            <a:avLst>
              <a:gd fmla="val 50000" name="adj1"/>
              <a:gd fmla="val 53086" name="adj2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e00af298c_0_8"/>
          <p:cNvSpPr txBox="1"/>
          <p:nvPr/>
        </p:nvSpPr>
        <p:spPr>
          <a:xfrm>
            <a:off x="363800" y="1101200"/>
            <a:ext cx="11828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1" lang="en-US" sz="4900" u="none" cap="none" strike="noStrike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CANVAS</a:t>
            </a:r>
            <a:endParaRPr b="1" i="1" sz="4900" u="none" cap="none" strike="noStrike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46;g2fe00af298c_0_8"/>
          <p:cNvSpPr/>
          <p:nvPr/>
        </p:nvSpPr>
        <p:spPr>
          <a:xfrm>
            <a:off x="860325" y="2116825"/>
            <a:ext cx="1191000" cy="438600"/>
          </a:xfrm>
          <a:prstGeom prst="homePlate">
            <a:avLst>
              <a:gd fmla="val 50000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fe00af298c_0_8"/>
          <p:cNvSpPr txBox="1"/>
          <p:nvPr>
            <p:ph idx="1" type="body"/>
          </p:nvPr>
        </p:nvSpPr>
        <p:spPr>
          <a:xfrm>
            <a:off x="526750" y="2166275"/>
            <a:ext cx="11002200" cy="27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Il </a:t>
            </a:r>
            <a:r>
              <a:rPr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US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Canvas</a:t>
            </a:r>
            <a:r>
              <a:rPr lang="en-US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una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griglia organizzativa usata per pianificare e sviluppare progetti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mappa visiva suddivisa in sezioni da compilare con le informazioni richieste per ottenere una visione d'insieme chiara e strategica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Serve a definire gli obiettivi, analizzare le risorse, sintetizzare le informazioni, identificare priorità e organizzare il piano di lavoro.</a:t>
            </a:r>
            <a:endParaRPr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idx="1" type="body"/>
          </p:nvPr>
        </p:nvSpPr>
        <p:spPr>
          <a:xfrm>
            <a:off x="9581550" y="1807050"/>
            <a:ext cx="24768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Utilizza questo schema per </a:t>
            </a: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creare </a:t>
            </a:r>
            <a:endParaRPr b="1"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il tuo Canvas</a:t>
            </a: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Puoi riaddattarlo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e inserire elementi grafici, ad esempio utilizzando i colori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del logo del team!</a:t>
            </a:r>
            <a:endParaRPr i="1" sz="16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3" name="Google Shape;53;p2"/>
          <p:cNvGraphicFramePr/>
          <p:nvPr/>
        </p:nvGraphicFramePr>
        <p:xfrm>
          <a:off x="126805" y="1113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{31D06CF6-7221-4861-B128-424321FD8084}</a:tableStyleId>
              </a:tblPr>
              <a:tblGrid>
                <a:gridCol w="1673400"/>
                <a:gridCol w="1877150"/>
                <a:gridCol w="1799225"/>
                <a:gridCol w="2029800"/>
                <a:gridCol w="1806250"/>
              </a:tblGrid>
              <a:tr h="3544950">
                <a:tc>
                  <a:txBody>
                    <a:bodyPr/>
                    <a:lstStyle/>
                    <a:p>
                      <a:pPr indent="0" lvl="0" marL="89535" marR="1390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Breve descrizione della ricerca di monitoraggio civico </a:t>
                      </a:r>
                      <a:endParaRPr/>
                    </a:p>
                    <a:p>
                      <a:pPr indent="0" lvl="0" marL="89535" marR="1390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200" u="none" cap="none" strike="noStrike"/>
                        <a:t>(riassumere la  ricerca in 280 caratteri e scegliere 5 parole chiave per descriverla)</a:t>
                      </a:r>
                      <a:endParaRPr b="0" i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46990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Dati di contesto: quali dati hai trovato sul tuo tema di riferimento? </a:t>
                      </a:r>
                      <a:endParaRPr/>
                    </a:p>
                    <a:p>
                      <a:pPr indent="0" lvl="0" marL="91440" marR="46990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(</a:t>
                      </a:r>
                      <a:r>
                        <a:rPr i="1" lang="en-US" sz="1200"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indicatori</a:t>
                      </a:r>
                      <a:r>
                        <a:rPr i="1" lang="en-US" sz="1200"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 territoriali, focus tematici, serie storiche</a:t>
                      </a:r>
                      <a:r>
                        <a:rPr lang="en-US" sz="1200"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 </a:t>
                      </a:r>
                      <a:r>
                        <a:rPr lang="en-US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634" lvl="0" marL="138430" marR="126365" rtl="0" algn="ctr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Progetto e tema scelti </a:t>
                      </a:r>
                      <a:r>
                        <a:rPr lang="en-US" sz="1200" u="none" cap="none" strike="noStrike"/>
                        <a:t>(</a:t>
                      </a:r>
                      <a:r>
                        <a:rPr b="0" i="1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nome, breve descrizione, tema</a:t>
                      </a:r>
                      <a:r>
                        <a:rPr lang="en-US" sz="1200" u="none" cap="none" strike="noStrike"/>
                        <a:t>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2710" marR="33655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Persone esperte sul tema da coinvolgere sul territorio </a:t>
                      </a:r>
                      <a:endParaRPr/>
                    </a:p>
                    <a:p>
                      <a:pPr indent="0" lvl="0" marL="92710" marR="33655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(</a:t>
                      </a:r>
                      <a:r>
                        <a:rPr i="1" lang="en-US" sz="1200" u="none" cap="none" strike="noStrike"/>
                        <a:t>referenti territoriali, referenti centri ED/CDE, PA, esperti, giornalisti ecc.)</a:t>
                      </a:r>
                      <a:endParaRPr i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345" marR="45085" rtl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Format di Comunicazione e strategia di coinvolgimento </a:t>
                      </a:r>
                      <a:endParaRPr/>
                    </a:p>
                    <a:p>
                      <a:pPr indent="0" lvl="0" marL="93345" marR="45085" rtl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(</a:t>
                      </a:r>
                      <a:r>
                        <a:rPr i="1" lang="en-US" sz="1200" u="none" cap="none" strike="noStrike"/>
                        <a:t>scegliere il format per comunicare la ricerca e le strategie da mettere in campo per coinvolgere la comunità locale</a:t>
                      </a:r>
                      <a:r>
                        <a:rPr lang="en-US" sz="1200" u="none" cap="none" strike="noStrike"/>
                        <a:t>)</a:t>
                      </a:r>
                      <a:endParaRPr sz="1400" u="none" cap="none" strike="noStrike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88125">
                <a:tc gridSpan="2">
                  <a:txBody>
                    <a:bodyPr/>
                    <a:lstStyle/>
                    <a:p>
                      <a:pPr indent="0" lvl="0" marL="89535" marR="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Ricerche aggiuntive</a:t>
                      </a:r>
                      <a:r>
                        <a:rPr lang="en-US" sz="1200" u="none" cap="none" strike="noStrike"/>
                        <a:t>: </a:t>
                      </a:r>
                      <a:endParaRPr/>
                    </a:p>
                    <a:p>
                      <a:pPr indent="0" lvl="0" marL="89535" marR="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(</a:t>
                      </a:r>
                      <a:r>
                        <a:rPr i="1" lang="en-US" sz="1200" u="none" cap="none" strike="noStrike"/>
                        <a:t>scegli </a:t>
                      </a:r>
                      <a:r>
                        <a:rPr i="1" lang="en-US" sz="1200"/>
                        <a:t>altri</a:t>
                      </a:r>
                      <a:r>
                        <a:rPr i="1" lang="en-US" sz="1200" u="none" cap="none" strike="noStrike"/>
                        <a:t> metodi di ricerca</a:t>
                      </a:r>
                      <a:endParaRPr i="1" sz="1400" u="none" cap="none" strike="noStrike"/>
                    </a:p>
                    <a:p>
                      <a:pPr indent="0" lvl="0" marL="89535" marR="0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 u="none" cap="none" strike="noStrike"/>
                        <a:t>aggiuntivi, come interviste, questionari, sondaggi ecc.)</a:t>
                      </a:r>
                      <a:endParaRPr i="1" sz="1400" u="none" cap="none" strike="noStrike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92075" marR="44450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Valore per la comunità</a:t>
                      </a:r>
                      <a:r>
                        <a:rPr lang="en-US" sz="1200" u="none" cap="none" strike="noStrike"/>
                        <a:t>: </a:t>
                      </a:r>
                      <a:endParaRPr/>
                    </a:p>
                    <a:p>
                      <a:pPr indent="0" lvl="0" marL="92075" marR="44450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(</a:t>
                      </a:r>
                      <a:r>
                        <a:rPr i="1" lang="en-US" sz="1200" u="none" cap="none" strike="noStrike"/>
                        <a:t>in quale modo la ricerca potrà avere impatto sul vostro territorio? quali effetti e approfondimenti ulteriori la ricerca potrebbe  innescare? a chi potrebbe interessare?)</a:t>
                      </a:r>
                      <a:endParaRPr i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3800" marL="438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54" name="Google Shape;54;p2"/>
          <p:cNvSpPr/>
          <p:nvPr/>
        </p:nvSpPr>
        <p:spPr>
          <a:xfrm>
            <a:off x="9505350" y="1632950"/>
            <a:ext cx="2416800" cy="3075000"/>
          </a:xfrm>
          <a:prstGeom prst="rect">
            <a:avLst/>
          </a:prstGeom>
          <a:noFill/>
          <a:ln cap="flat" cmpd="sng" w="28575">
            <a:solidFill>
              <a:srgbClr val="E26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324464" y="1101204"/>
            <a:ext cx="12192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1" lang="en-US" sz="4900" u="none" cap="none" strike="noStrike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TIMELINE</a:t>
            </a:r>
            <a:endParaRPr b="1" i="1" sz="4900" u="none" cap="none" strike="noStrike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860329" y="2116836"/>
            <a:ext cx="1351929" cy="438600"/>
          </a:xfrm>
          <a:prstGeom prst="homePlate">
            <a:avLst>
              <a:gd fmla="val 50000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394850" y="2116825"/>
            <a:ext cx="11467500" cy="3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La  </a:t>
            </a:r>
            <a:r>
              <a:rPr b="1" lang="en-US" sz="23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Timeline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   è una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rappresentazione lineare delle diverse fasi di un progetto, organizzate in ordine cronologico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una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linea temporale sulla quale collocare in ordine temporale le attività e gli eventi principali del progetto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Serve ad avere una visione lineare e ordinata del piano d’azione, definire le scadenze, tracciare i progressi e mantenere il team </a:t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allineato sull’andamento del progetto. 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284200" y="3081912"/>
            <a:ext cx="8386900" cy="854483"/>
            <a:chOff x="1128" y="4285"/>
            <a:chExt cx="7932375" cy="814880"/>
          </a:xfrm>
        </p:grpSpPr>
        <p:sp>
          <p:nvSpPr>
            <p:cNvPr id="69" name="Google Shape;69;p4"/>
            <p:cNvSpPr/>
            <p:nvPr/>
          </p:nvSpPr>
          <p:spPr>
            <a:xfrm>
              <a:off x="1128" y="4285"/>
              <a:ext cx="2654152" cy="814880"/>
            </a:xfrm>
            <a:prstGeom prst="chevron">
              <a:avLst>
                <a:gd fmla="val 50000" name="adj"/>
              </a:avLst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 txBox="1"/>
            <p:nvPr/>
          </p:nvSpPr>
          <p:spPr>
            <a:xfrm>
              <a:off x="408568" y="4285"/>
              <a:ext cx="1839272" cy="814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650" lIns="152000" spcFirstLastPara="1" rIns="50650" wrap="square" tIns="50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i="0" lang="en-US" sz="3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Mese 1 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9820" y="20805"/>
              <a:ext cx="2613144" cy="781840"/>
            </a:xfrm>
            <a:prstGeom prst="chevron">
              <a:avLst>
                <a:gd fmla="val 50000" name="adj"/>
              </a:avLst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 txBox="1"/>
            <p:nvPr/>
          </p:nvSpPr>
          <p:spPr>
            <a:xfrm>
              <a:off x="2850740" y="20805"/>
              <a:ext cx="1831304" cy="78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650" lIns="152000" spcFirstLastPara="1" rIns="50650" wrap="square" tIns="50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i="0" lang="en-US" sz="3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Mese 2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877505" y="20805"/>
              <a:ext cx="3055998" cy="781840"/>
            </a:xfrm>
            <a:prstGeom prst="chevron">
              <a:avLst>
                <a:gd fmla="val 50000" name="adj"/>
              </a:avLst>
            </a:prstGeom>
            <a:solidFill>
              <a:srgbClr val="3131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 txBox="1"/>
            <p:nvPr/>
          </p:nvSpPr>
          <p:spPr>
            <a:xfrm>
              <a:off x="5268425" y="20805"/>
              <a:ext cx="2274158" cy="78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650" lIns="152000" spcFirstLastPara="1" rIns="50650" wrap="square" tIns="50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i="0" lang="en-US" sz="3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Mese 3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75" name="Google Shape;75;p4"/>
          <p:cNvCxnSpPr/>
          <p:nvPr/>
        </p:nvCxnSpPr>
        <p:spPr>
          <a:xfrm rot="10800000">
            <a:off x="1655204" y="2294002"/>
            <a:ext cx="0" cy="6597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6" name="Google Shape;76;p4"/>
          <p:cNvCxnSpPr/>
          <p:nvPr/>
        </p:nvCxnSpPr>
        <p:spPr>
          <a:xfrm rot="10800000">
            <a:off x="7055630" y="2294002"/>
            <a:ext cx="0" cy="6597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7" name="Google Shape;77;p4"/>
          <p:cNvCxnSpPr/>
          <p:nvPr/>
        </p:nvCxnSpPr>
        <p:spPr>
          <a:xfrm rot="10800000">
            <a:off x="4264457" y="4037929"/>
            <a:ext cx="0" cy="6597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8" name="Google Shape;78;p4"/>
          <p:cNvSpPr txBox="1"/>
          <p:nvPr/>
        </p:nvSpPr>
        <p:spPr>
          <a:xfrm>
            <a:off x="1089825" y="1778725"/>
            <a:ext cx="1243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Attività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3699052" y="4786259"/>
            <a:ext cx="1243800" cy="384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Attività 2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6490241" y="1844758"/>
            <a:ext cx="12438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Attività 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8995725" y="2244200"/>
            <a:ext cx="30150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Crea la tua timeline riadattando questa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o utilizzando altri </a:t>
            </a: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modelli </a:t>
            </a: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che puoi trovare online, ad esempio </a:t>
            </a:r>
            <a:endParaRPr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su Power Point, Canva </a:t>
            </a:r>
            <a:endParaRPr b="1" i="1" sz="22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o Infogram</a:t>
            </a:r>
            <a:endParaRPr b="1" sz="2000"/>
          </a:p>
        </p:txBody>
      </p:sp>
      <p:sp>
        <p:nvSpPr>
          <p:cNvPr id="82" name="Google Shape;82;p4"/>
          <p:cNvSpPr/>
          <p:nvPr/>
        </p:nvSpPr>
        <p:spPr>
          <a:xfrm>
            <a:off x="8835075" y="2065400"/>
            <a:ext cx="3175800" cy="2624700"/>
          </a:xfrm>
          <a:prstGeom prst="rect">
            <a:avLst/>
          </a:prstGeom>
          <a:noFill/>
          <a:ln cap="flat" cmpd="sng" w="28575">
            <a:solidFill>
              <a:srgbClr val="E26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324464" y="1101204"/>
            <a:ext cx="12192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1" lang="en-US" sz="4900" u="none" cap="none" strike="noStrike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GANNT</a:t>
            </a:r>
            <a:endParaRPr b="1" i="1" sz="4900" u="none" cap="none" strike="noStrike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732510" y="2043985"/>
            <a:ext cx="3072574" cy="438600"/>
          </a:xfrm>
          <a:prstGeom prst="homePlate">
            <a:avLst>
              <a:gd fmla="val 50000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65745" y="2042860"/>
            <a:ext cx="11364139" cy="3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Il   </a:t>
            </a:r>
            <a:r>
              <a:rPr b="1" lang="en-US" sz="23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diagramma di GANNT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    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rappresentazione grafica che mostra le attività di un progetto e la loro durata nel tempo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una griglia che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riporta nelle righe le attività da svolgere sotto forma di barre orizzontali estese lungo le colonne, che indicano l’unità di tempo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, ad es. settimane o mesi. Inoltre, è possibile inserire ulteriori informazioni come le priorità e la suddivisione dei compiti nel team, utilizzando nuove colonne o colori diversi.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Serve ad avere un’immediata visualizzazione delle tempistiche e della scadenze, definire le scadenze, tracciare i progressi e mantenere il team allineato sull’andamento del progetto.</a:t>
            </a:r>
            <a:endParaRPr>
              <a:solidFill>
                <a:srgbClr val="2525A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1" type="body"/>
          </p:nvPr>
        </p:nvSpPr>
        <p:spPr>
          <a:xfrm>
            <a:off x="9523000" y="2472800"/>
            <a:ext cx="2551500" cy="28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Crea il tuo </a:t>
            </a: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GANNT</a:t>
            </a:r>
            <a:r>
              <a:rPr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riadattando questo o utilizzando altri modelli che puoi trovare online, ad esempio su </a:t>
            </a:r>
            <a:r>
              <a:rPr b="1" i="1" lang="en-US" sz="22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Excel, Canva o Infogram</a:t>
            </a:r>
            <a:endParaRPr b="1" sz="2000"/>
          </a:p>
        </p:txBody>
      </p:sp>
      <p:graphicFrame>
        <p:nvGraphicFramePr>
          <p:cNvPr id="97" name="Google Shape;97;p6"/>
          <p:cNvGraphicFramePr/>
          <p:nvPr/>
        </p:nvGraphicFramePr>
        <p:xfrm>
          <a:off x="399867" y="1198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{1C4E2599-1250-4611-B34A-FE417FDE501B}</a:tableStyleId>
              </a:tblPr>
              <a:tblGrid>
                <a:gridCol w="529150"/>
                <a:gridCol w="1104975"/>
                <a:gridCol w="11672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  <a:gridCol w="252125"/>
              </a:tblGrid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</a:t>
                      </a:r>
                      <a:endParaRPr/>
                    </a:p>
                  </a:txBody>
                  <a:tcPr marT="7625" marB="0" marR="7625" marL="91450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TITOLO</a:t>
                      </a:r>
                      <a:endParaRPr/>
                    </a:p>
                  </a:txBody>
                  <a:tcPr marT="7625" marB="0" marR="7625" marL="91450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RESPONSABILE</a:t>
                      </a:r>
                      <a:endParaRPr/>
                    </a:p>
                  </a:txBody>
                  <a:tcPr marT="7625" marB="0" marR="7625" marL="91450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MESE 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546A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MESE 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5911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MESE 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546A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MESE 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546A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MESE 5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5911"/>
                    </a:solidFill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MESE 6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546A"/>
                    </a:solidFill>
                  </a:tcPr>
                </a:tc>
                <a:tc hMerge="1"/>
                <a:tc hMerge="1"/>
                <a:tc hMerge="1"/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91450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91450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91450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S1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S2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S3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S4</a:t>
                      </a:r>
                      <a:endParaRPr/>
                    </a:p>
                  </a:txBody>
                  <a:tcPr marT="7625" marB="0" marR="7625" marL="762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DCE4"/>
                    </a:solidFill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FASE 1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1,1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1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Mario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1,2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2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Nadia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1,3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3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Alice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1,4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4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Carla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FASE 2 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2,1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1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Carla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2,2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2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Lucio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2,3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3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Dario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2,4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4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Dario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FASE 3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3,1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1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Alice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3,2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2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Mario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3,3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3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Nadia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</a:tr>
              <a:tr h="27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3,4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 4</a:t>
                      </a:r>
                      <a:endParaRPr/>
                    </a:p>
                  </a:txBody>
                  <a:tcPr marT="7625" marB="0" marR="7625" marL="182875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Nadia</a:t>
                      </a:r>
                      <a:endParaRPr/>
                    </a:p>
                  </a:txBody>
                  <a:tcPr marT="7625" marB="0" marR="7625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</a:txBody>
                  <a:tcPr marT="7625" marB="0" marR="7625" marL="7625" anchor="b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98" name="Google Shape;98;p6"/>
          <p:cNvSpPr/>
          <p:nvPr/>
        </p:nvSpPr>
        <p:spPr>
          <a:xfrm>
            <a:off x="9468300" y="2416225"/>
            <a:ext cx="2457900" cy="2433300"/>
          </a:xfrm>
          <a:prstGeom prst="rect">
            <a:avLst/>
          </a:prstGeom>
          <a:noFill/>
          <a:ln cap="flat" cmpd="sng" w="28575">
            <a:solidFill>
              <a:srgbClr val="E26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/>
        </p:nvSpPr>
        <p:spPr>
          <a:xfrm>
            <a:off x="324464" y="1101204"/>
            <a:ext cx="12192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1" i="1" lang="en-US" sz="4900" u="none" cap="none" strike="noStrike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MAPPA CONCETTUALE</a:t>
            </a:r>
            <a:endParaRPr b="1" i="1" sz="4900" u="none" cap="none" strike="noStrike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821000" y="2105875"/>
            <a:ext cx="2688300" cy="438600"/>
          </a:xfrm>
          <a:prstGeom prst="homePlate">
            <a:avLst>
              <a:gd fmla="val 50000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324464" y="2105879"/>
            <a:ext cx="11364000" cy="3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La   </a:t>
            </a:r>
            <a:r>
              <a:rPr b="1" lang="en-US" sz="2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mappa concettuale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sistema grafico che rappresenta le componenti principali di un progetto e le loro relazioni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È un </a:t>
            </a:r>
            <a:r>
              <a:rPr b="1"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diagramma in cui sono collegati obiettivi, attività, risorse e fasi del progetto</a:t>
            </a: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 in modo strutturato ed evidenziando le varie interdipendenze tra questi elementi.</a:t>
            </a:r>
            <a:endParaRPr>
              <a:solidFill>
                <a:srgbClr val="2525A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300">
              <a:solidFill>
                <a:srgbClr val="2525A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300">
                <a:solidFill>
                  <a:srgbClr val="2525A1"/>
                </a:solidFill>
                <a:latin typeface="Lato"/>
                <a:ea typeface="Lato"/>
                <a:cs typeface="Lato"/>
                <a:sym typeface="Lato"/>
              </a:rPr>
              <a:t>Serve a visualizzare l’intero processo e identificare le relazioni tra i vari elementi, per organizzare al meglio la pianificazione e il coordinamento di tutte le attività che compongono il progetto.</a:t>
            </a:r>
            <a:endParaRPr>
              <a:solidFill>
                <a:srgbClr val="2525A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NORA INWINKL</dc:creator>
</cp:coreProperties>
</file>